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Agrandir Wide Thin" panose="020B0604020202020204" charset="0"/>
      <p:regular r:id="rId29"/>
    </p:embeddedFont>
    <p:embeddedFont>
      <p:font typeface="Agrandir Wide Thin Bold" panose="020B0604020202020204" charset="0"/>
      <p:regular r:id="rId30"/>
    </p:embeddedFont>
    <p:embeddedFont>
      <p:font typeface="Canva Sans" panose="020B0604020202020204" charset="0"/>
      <p:regular r:id="rId31"/>
    </p:embeddedFont>
    <p:embeddedFont>
      <p:font typeface="Canva Sans Bold" panose="020B0604020202020204" charset="0"/>
      <p:regular r:id="rId32"/>
    </p:embeddedFont>
    <p:embeddedFont>
      <p:font typeface="DM Sans" pitchFamily="2" charset="0"/>
      <p:regular r:id="rId33"/>
    </p:embeddedFont>
    <p:embeddedFont>
      <p:font typeface="DM Sans Bold"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3" d="100"/>
          <a:sy n="73" d="100"/>
        </p:scale>
        <p:origin x="20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YA S" userId="143421a13d45eab1" providerId="LiveId" clId="{30898DC5-AAD4-46A9-8775-9B446E84D3FA}"/>
    <pc:docChg chg="modSld">
      <pc:chgData name="AKSHAYA S" userId="143421a13d45eab1" providerId="LiveId" clId="{30898DC5-AAD4-46A9-8775-9B446E84D3FA}" dt="2024-09-27T15:55:15.483" v="1" actId="14100"/>
      <pc:docMkLst>
        <pc:docMk/>
      </pc:docMkLst>
      <pc:sldChg chg="modSp mod">
        <pc:chgData name="AKSHAYA S" userId="143421a13d45eab1" providerId="LiveId" clId="{30898DC5-AAD4-46A9-8775-9B446E84D3FA}" dt="2024-09-27T15:55:15.483" v="1" actId="14100"/>
        <pc:sldMkLst>
          <pc:docMk/>
          <pc:sldMk cId="0" sldId="280"/>
        </pc:sldMkLst>
        <pc:spChg chg="mod">
          <ac:chgData name="AKSHAYA S" userId="143421a13d45eab1" providerId="LiveId" clId="{30898DC5-AAD4-46A9-8775-9B446E84D3FA}" dt="2024-09-27T15:55:15.483" v="1" actId="14100"/>
          <ac:spMkLst>
            <pc:docMk/>
            <pc:sldMk cId="0" sldId="280"/>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4CC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2"/>
            <a:srcRect t="7770" b="7770"/>
            <a:stretch>
              <a:fillRect/>
            </a:stretch>
          </p:blipFill>
          <p:spPr>
            <a:xfrm>
              <a:off x="0" y="0"/>
              <a:ext cx="24384000" cy="13716000"/>
            </a:xfrm>
            <a:prstGeom prst="rect">
              <a:avLst/>
            </a:prstGeom>
          </p:spPr>
        </p:pic>
      </p:grpSp>
      <p:sp>
        <p:nvSpPr>
          <p:cNvPr id="4" name="Freeform 4"/>
          <p:cNvSpPr/>
          <p:nvPr/>
        </p:nvSpPr>
        <p:spPr>
          <a:xfrm rot="7925919">
            <a:off x="10107105" y="3084493"/>
            <a:ext cx="16999383" cy="10137814"/>
          </a:xfrm>
          <a:custGeom>
            <a:avLst/>
            <a:gdLst/>
            <a:ahLst/>
            <a:cxnLst/>
            <a:rect l="l" t="t" r="r" b="b"/>
            <a:pathLst>
              <a:path w="16999383" h="10137814">
                <a:moveTo>
                  <a:pt x="0" y="0"/>
                </a:moveTo>
                <a:lnTo>
                  <a:pt x="16999383" y="0"/>
                </a:lnTo>
                <a:lnTo>
                  <a:pt x="16999383" y="10137814"/>
                </a:lnTo>
                <a:lnTo>
                  <a:pt x="0" y="101378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2535377">
            <a:off x="-11788555" y="-1657102"/>
            <a:ext cx="16999383" cy="10137814"/>
          </a:xfrm>
          <a:custGeom>
            <a:avLst/>
            <a:gdLst/>
            <a:ahLst/>
            <a:cxnLst/>
            <a:rect l="l" t="t" r="r" b="b"/>
            <a:pathLst>
              <a:path w="16999383" h="10137814">
                <a:moveTo>
                  <a:pt x="0" y="0"/>
                </a:moveTo>
                <a:lnTo>
                  <a:pt x="16999383" y="0"/>
                </a:lnTo>
                <a:lnTo>
                  <a:pt x="16999383" y="10137813"/>
                </a:lnTo>
                <a:lnTo>
                  <a:pt x="0" y="101378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6" name="Group 6"/>
          <p:cNvGrpSpPr/>
          <p:nvPr/>
        </p:nvGrpSpPr>
        <p:grpSpPr>
          <a:xfrm rot="-10800000">
            <a:off x="0" y="5715000"/>
            <a:ext cx="18288000" cy="4572000"/>
            <a:chOff x="0" y="0"/>
            <a:chExt cx="24384000" cy="6096000"/>
          </a:xfrm>
        </p:grpSpPr>
        <p:sp>
          <p:nvSpPr>
            <p:cNvPr id="7" name="Freeform 7"/>
            <p:cNvSpPr/>
            <p:nvPr/>
          </p:nvSpPr>
          <p:spPr>
            <a:xfrm>
              <a:off x="0" y="0"/>
              <a:ext cx="12192000" cy="6096000"/>
            </a:xfrm>
            <a:custGeom>
              <a:avLst/>
              <a:gdLst/>
              <a:ahLst/>
              <a:cxnLst/>
              <a:rect l="l" t="t" r="r" b="b"/>
              <a:pathLst>
                <a:path w="12192000" h="6096000">
                  <a:moveTo>
                    <a:pt x="0" y="0"/>
                  </a:moveTo>
                  <a:lnTo>
                    <a:pt x="12192000" y="0"/>
                  </a:lnTo>
                  <a:lnTo>
                    <a:pt x="12192000" y="6096000"/>
                  </a:lnTo>
                  <a:lnTo>
                    <a:pt x="0" y="6096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2192000" y="0"/>
              <a:ext cx="12192000" cy="6096000"/>
            </a:xfrm>
            <a:custGeom>
              <a:avLst/>
              <a:gdLst/>
              <a:ahLst/>
              <a:cxnLst/>
              <a:rect l="l" t="t" r="r" b="b"/>
              <a:pathLst>
                <a:path w="12192000" h="6096000">
                  <a:moveTo>
                    <a:pt x="0" y="0"/>
                  </a:moveTo>
                  <a:lnTo>
                    <a:pt x="12192000" y="0"/>
                  </a:lnTo>
                  <a:lnTo>
                    <a:pt x="12192000" y="6096000"/>
                  </a:lnTo>
                  <a:lnTo>
                    <a:pt x="0" y="6096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grpSp>
        <p:nvGrpSpPr>
          <p:cNvPr id="9" name="Group 9"/>
          <p:cNvGrpSpPr/>
          <p:nvPr/>
        </p:nvGrpSpPr>
        <p:grpSpPr>
          <a:xfrm>
            <a:off x="646673" y="6398142"/>
            <a:ext cx="15690164" cy="3469808"/>
            <a:chOff x="0" y="0"/>
            <a:chExt cx="20920219" cy="4626410"/>
          </a:xfrm>
        </p:grpSpPr>
        <p:sp>
          <p:nvSpPr>
            <p:cNvPr id="10" name="TextBox 10"/>
            <p:cNvSpPr txBox="1"/>
            <p:nvPr/>
          </p:nvSpPr>
          <p:spPr>
            <a:xfrm>
              <a:off x="0" y="-314325"/>
              <a:ext cx="19328871" cy="2549525"/>
            </a:xfrm>
            <a:prstGeom prst="rect">
              <a:avLst/>
            </a:prstGeom>
          </p:spPr>
          <p:txBody>
            <a:bodyPr lIns="0" tIns="0" rIns="0" bIns="0" rtlCol="0" anchor="t">
              <a:spAutoFit/>
            </a:bodyPr>
            <a:lstStyle/>
            <a:p>
              <a:pPr>
                <a:lnSpc>
                  <a:spcPts val="13200"/>
                </a:lnSpc>
              </a:pPr>
              <a:r>
                <a:rPr lang="en-US" sz="11000">
                  <a:solidFill>
                    <a:srgbClr val="FFFFFF"/>
                  </a:solidFill>
                  <a:latin typeface="Agrandir Wide Thin"/>
                </a:rPr>
                <a:t>Walmart</a:t>
              </a:r>
            </a:p>
          </p:txBody>
        </p:sp>
        <p:sp>
          <p:nvSpPr>
            <p:cNvPr id="11" name="TextBox 11"/>
            <p:cNvSpPr txBox="1"/>
            <p:nvPr/>
          </p:nvSpPr>
          <p:spPr>
            <a:xfrm>
              <a:off x="0" y="2076885"/>
              <a:ext cx="20920219" cy="2549525"/>
            </a:xfrm>
            <a:prstGeom prst="rect">
              <a:avLst/>
            </a:prstGeom>
          </p:spPr>
          <p:txBody>
            <a:bodyPr lIns="0" tIns="0" rIns="0" bIns="0" rtlCol="0" anchor="t">
              <a:spAutoFit/>
            </a:bodyPr>
            <a:lstStyle/>
            <a:p>
              <a:pPr marL="0" lvl="0" indent="0">
                <a:lnSpc>
                  <a:spcPts val="13200"/>
                </a:lnSpc>
                <a:spcBef>
                  <a:spcPct val="0"/>
                </a:spcBef>
              </a:pPr>
              <a:r>
                <a:rPr lang="en-US" sz="11000">
                  <a:solidFill>
                    <a:srgbClr val="47F4F4"/>
                  </a:solidFill>
                  <a:latin typeface="Agrandir Wide Thin Bold"/>
                </a:rPr>
                <a:t>Sales Analysis</a:t>
              </a:r>
            </a:p>
          </p:txBody>
        </p:sp>
      </p:grpSp>
      <p:grpSp>
        <p:nvGrpSpPr>
          <p:cNvPr id="12" name="Group 12"/>
          <p:cNvGrpSpPr/>
          <p:nvPr/>
        </p:nvGrpSpPr>
        <p:grpSpPr>
          <a:xfrm>
            <a:off x="357337" y="357337"/>
            <a:ext cx="17573326" cy="657076"/>
            <a:chOff x="0" y="0"/>
            <a:chExt cx="23431102" cy="876101"/>
          </a:xfrm>
        </p:grpSpPr>
        <p:sp>
          <p:nvSpPr>
            <p:cNvPr id="13" name="AutoShape 13"/>
            <p:cNvSpPr/>
            <p:nvPr/>
          </p:nvSpPr>
          <p:spPr>
            <a:xfrm>
              <a:off x="19050" y="0"/>
              <a:ext cx="23393002" cy="0"/>
            </a:xfrm>
            <a:prstGeom prst="line">
              <a:avLst/>
            </a:prstGeom>
            <a:ln w="38100" cap="flat">
              <a:solidFill>
                <a:srgbClr val="FFFFFF"/>
              </a:solidFill>
              <a:prstDash val="solid"/>
              <a:headEnd type="none" w="sm" len="sm"/>
              <a:tailEnd type="none" w="sm" len="sm"/>
            </a:ln>
          </p:spPr>
          <p:txBody>
            <a:bodyPr/>
            <a:lstStyle/>
            <a:p>
              <a:endParaRPr lang="en-US"/>
            </a:p>
          </p:txBody>
        </p:sp>
        <p:sp>
          <p:nvSpPr>
            <p:cNvPr id="14" name="AutoShape 14"/>
            <p:cNvSpPr/>
            <p:nvPr/>
          </p:nvSpPr>
          <p:spPr>
            <a:xfrm rot="5400000">
              <a:off x="-419000" y="419000"/>
              <a:ext cx="876101" cy="0"/>
            </a:xfrm>
            <a:prstGeom prst="line">
              <a:avLst/>
            </a:prstGeom>
            <a:ln w="38100" cap="flat">
              <a:solidFill>
                <a:srgbClr val="FFFFFF"/>
              </a:solidFill>
              <a:prstDash val="solid"/>
              <a:headEnd type="none" w="sm" len="sm"/>
              <a:tailEnd type="none" w="sm" len="sm"/>
            </a:ln>
          </p:spPr>
          <p:txBody>
            <a:bodyPr/>
            <a:lstStyle/>
            <a:p>
              <a:endParaRPr lang="en-US"/>
            </a:p>
          </p:txBody>
        </p:sp>
        <p:sp>
          <p:nvSpPr>
            <p:cNvPr id="15" name="AutoShape 15"/>
            <p:cNvSpPr/>
            <p:nvPr/>
          </p:nvSpPr>
          <p:spPr>
            <a:xfrm rot="5400000">
              <a:off x="22974001" y="419000"/>
              <a:ext cx="876101" cy="0"/>
            </a:xfrm>
            <a:prstGeom prst="line">
              <a:avLst/>
            </a:prstGeom>
            <a:ln w="38100" cap="flat">
              <a:solidFill>
                <a:srgbClr val="FFFFFF"/>
              </a:solidFill>
              <a:prstDash val="solid"/>
              <a:headEnd type="none" w="sm" len="sm"/>
              <a:tailEnd type="none" w="sm" len="sm"/>
            </a:ln>
          </p:spPr>
          <p:txBody>
            <a:bodyPr/>
            <a:lstStyle/>
            <a:p>
              <a:endParaRPr lang="en-US"/>
            </a:p>
          </p:txBody>
        </p:sp>
      </p:grpSp>
      <p:grpSp>
        <p:nvGrpSpPr>
          <p:cNvPr id="16" name="Group 16"/>
          <p:cNvGrpSpPr/>
          <p:nvPr/>
        </p:nvGrpSpPr>
        <p:grpSpPr>
          <a:xfrm rot="-10800000">
            <a:off x="357337" y="9272588"/>
            <a:ext cx="17573326" cy="657076"/>
            <a:chOff x="0" y="0"/>
            <a:chExt cx="23431102" cy="876101"/>
          </a:xfrm>
        </p:grpSpPr>
        <p:sp>
          <p:nvSpPr>
            <p:cNvPr id="17" name="AutoShape 17"/>
            <p:cNvSpPr/>
            <p:nvPr/>
          </p:nvSpPr>
          <p:spPr>
            <a:xfrm>
              <a:off x="19050" y="0"/>
              <a:ext cx="23393002" cy="0"/>
            </a:xfrm>
            <a:prstGeom prst="line">
              <a:avLst/>
            </a:prstGeom>
            <a:ln w="38100" cap="flat">
              <a:solidFill>
                <a:srgbClr val="FFFFFF"/>
              </a:solidFill>
              <a:prstDash val="solid"/>
              <a:headEnd type="none" w="sm" len="sm"/>
              <a:tailEnd type="none" w="sm" len="sm"/>
            </a:ln>
          </p:spPr>
          <p:txBody>
            <a:bodyPr/>
            <a:lstStyle/>
            <a:p>
              <a:endParaRPr lang="en-US"/>
            </a:p>
          </p:txBody>
        </p:sp>
        <p:sp>
          <p:nvSpPr>
            <p:cNvPr id="18" name="AutoShape 18"/>
            <p:cNvSpPr/>
            <p:nvPr/>
          </p:nvSpPr>
          <p:spPr>
            <a:xfrm rot="5400000">
              <a:off x="-419000" y="419000"/>
              <a:ext cx="876101" cy="0"/>
            </a:xfrm>
            <a:prstGeom prst="line">
              <a:avLst/>
            </a:prstGeom>
            <a:ln w="38100" cap="flat">
              <a:solidFill>
                <a:srgbClr val="FFFFFF"/>
              </a:solidFill>
              <a:prstDash val="solid"/>
              <a:headEnd type="none" w="sm" len="sm"/>
              <a:tailEnd type="none" w="sm" len="sm"/>
            </a:ln>
          </p:spPr>
          <p:txBody>
            <a:bodyPr/>
            <a:lstStyle/>
            <a:p>
              <a:endParaRPr lang="en-US"/>
            </a:p>
          </p:txBody>
        </p:sp>
        <p:sp>
          <p:nvSpPr>
            <p:cNvPr id="19" name="AutoShape 19"/>
            <p:cNvSpPr/>
            <p:nvPr/>
          </p:nvSpPr>
          <p:spPr>
            <a:xfrm rot="5400000">
              <a:off x="22974001" y="419000"/>
              <a:ext cx="876101" cy="0"/>
            </a:xfrm>
            <a:prstGeom prst="line">
              <a:avLst/>
            </a:prstGeom>
            <a:ln w="38100" cap="flat">
              <a:solidFill>
                <a:srgbClr val="FFFFFF"/>
              </a:solidFill>
              <a:prstDash val="solid"/>
              <a:headEnd type="none" w="sm" len="sm"/>
              <a:tailEnd type="none" w="sm" len="sm"/>
            </a:ln>
          </p:spPr>
          <p:txBody>
            <a:bodyP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4CCD"/>
        </a:solidFill>
        <a:effectLst/>
      </p:bgPr>
    </p:bg>
    <p:spTree>
      <p:nvGrpSpPr>
        <p:cNvPr id="1" name=""/>
        <p:cNvGrpSpPr/>
        <p:nvPr/>
      </p:nvGrpSpPr>
      <p:grpSpPr>
        <a:xfrm>
          <a:off x="0" y="0"/>
          <a:ext cx="0" cy="0"/>
          <a:chOff x="0" y="0"/>
          <a:chExt cx="0" cy="0"/>
        </a:xfrm>
      </p:grpSpPr>
      <p:sp>
        <p:nvSpPr>
          <p:cNvPr id="2" name="Freeform 2"/>
          <p:cNvSpPr/>
          <p:nvPr/>
        </p:nvSpPr>
        <p:spPr>
          <a:xfrm>
            <a:off x="7736369" y="3150455"/>
            <a:ext cx="9522931" cy="3984341"/>
          </a:xfrm>
          <a:custGeom>
            <a:avLst/>
            <a:gdLst/>
            <a:ahLst/>
            <a:cxnLst/>
            <a:rect l="l" t="t" r="r" b="b"/>
            <a:pathLst>
              <a:path w="9522931" h="3984341">
                <a:moveTo>
                  <a:pt x="0" y="0"/>
                </a:moveTo>
                <a:lnTo>
                  <a:pt x="9522931" y="0"/>
                </a:lnTo>
                <a:lnTo>
                  <a:pt x="9522931" y="3984341"/>
                </a:lnTo>
                <a:lnTo>
                  <a:pt x="0" y="3984341"/>
                </a:lnTo>
                <a:lnTo>
                  <a:pt x="0" y="0"/>
                </a:lnTo>
                <a:close/>
              </a:path>
            </a:pathLst>
          </a:custGeom>
          <a:blipFill>
            <a:blip r:embed="rId2"/>
            <a:stretch>
              <a:fillRect b="-554"/>
            </a:stretch>
          </a:blipFill>
        </p:spPr>
        <p:txBody>
          <a:bodyPr/>
          <a:lstStyle/>
          <a:p>
            <a:endParaRPr lang="en-US"/>
          </a:p>
        </p:txBody>
      </p:sp>
      <p:sp>
        <p:nvSpPr>
          <p:cNvPr id="3" name="TextBox 3"/>
          <p:cNvSpPr txBox="1"/>
          <p:nvPr/>
        </p:nvSpPr>
        <p:spPr>
          <a:xfrm>
            <a:off x="6808760" y="785986"/>
            <a:ext cx="6773168" cy="904862"/>
          </a:xfrm>
          <a:prstGeom prst="rect">
            <a:avLst/>
          </a:prstGeom>
        </p:spPr>
        <p:txBody>
          <a:bodyPr lIns="0" tIns="0" rIns="0" bIns="0" rtlCol="0" anchor="t">
            <a:spAutoFit/>
          </a:bodyPr>
          <a:lstStyle/>
          <a:p>
            <a:pPr marL="0" lvl="0" indent="0" algn="ctr">
              <a:lnSpc>
                <a:spcPts val="6300"/>
              </a:lnSpc>
              <a:spcBef>
                <a:spcPct val="0"/>
              </a:spcBef>
            </a:pPr>
            <a:r>
              <a:rPr lang="en-US" sz="4500">
                <a:solidFill>
                  <a:srgbClr val="FEFEFE"/>
                </a:solidFill>
                <a:latin typeface="Agrandir Wide Thin Bold"/>
              </a:rPr>
              <a:t>Holiday Season Sales</a:t>
            </a:r>
          </a:p>
        </p:txBody>
      </p:sp>
      <p:sp>
        <p:nvSpPr>
          <p:cNvPr id="4" name="TextBox 4"/>
          <p:cNvSpPr txBox="1"/>
          <p:nvPr/>
        </p:nvSpPr>
        <p:spPr>
          <a:xfrm>
            <a:off x="753960" y="3385757"/>
            <a:ext cx="6463232" cy="2491739"/>
          </a:xfrm>
          <a:prstGeom prst="rect">
            <a:avLst/>
          </a:prstGeom>
        </p:spPr>
        <p:txBody>
          <a:bodyPr lIns="0" tIns="0" rIns="0" bIns="0" rtlCol="0" anchor="t">
            <a:spAutoFit/>
          </a:bodyPr>
          <a:lstStyle/>
          <a:p>
            <a:pPr algn="just">
              <a:lnSpc>
                <a:spcPts val="3360"/>
              </a:lnSpc>
            </a:pPr>
            <a:endParaRPr/>
          </a:p>
          <a:p>
            <a:pPr marL="518165" lvl="1" indent="-259082" algn="just">
              <a:lnSpc>
                <a:spcPts val="3360"/>
              </a:lnSpc>
              <a:buFont typeface="Arial"/>
              <a:buChar char="•"/>
            </a:pPr>
            <a:r>
              <a:rPr lang="en-US" sz="2400">
                <a:solidFill>
                  <a:srgbClr val="FEFEFE"/>
                </a:solidFill>
                <a:latin typeface="Canva Sans"/>
              </a:rPr>
              <a:t>After analyzing four main holiday seasons, it is evident that the Thanksgiving_mean_sales rank much higher than other holidays and non holiday sales at $1,471,273.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24CCD"/>
        </a:solidFill>
        <a:effectLst/>
      </p:bgPr>
    </p:bg>
    <p:spTree>
      <p:nvGrpSpPr>
        <p:cNvPr id="1" name=""/>
        <p:cNvGrpSpPr/>
        <p:nvPr/>
      </p:nvGrpSpPr>
      <p:grpSpPr>
        <a:xfrm>
          <a:off x="0" y="0"/>
          <a:ext cx="0" cy="0"/>
          <a:chOff x="0" y="0"/>
          <a:chExt cx="0" cy="0"/>
        </a:xfrm>
      </p:grpSpPr>
      <p:sp>
        <p:nvSpPr>
          <p:cNvPr id="2" name="Freeform 2"/>
          <p:cNvSpPr/>
          <p:nvPr/>
        </p:nvSpPr>
        <p:spPr>
          <a:xfrm>
            <a:off x="1028700" y="2909286"/>
            <a:ext cx="9517169" cy="4468427"/>
          </a:xfrm>
          <a:custGeom>
            <a:avLst/>
            <a:gdLst/>
            <a:ahLst/>
            <a:cxnLst/>
            <a:rect l="l" t="t" r="r" b="b"/>
            <a:pathLst>
              <a:path w="9517169" h="4468427">
                <a:moveTo>
                  <a:pt x="0" y="0"/>
                </a:moveTo>
                <a:lnTo>
                  <a:pt x="9517169" y="0"/>
                </a:lnTo>
                <a:lnTo>
                  <a:pt x="9517169" y="4468428"/>
                </a:lnTo>
                <a:lnTo>
                  <a:pt x="0" y="446842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796068" y="2811780"/>
            <a:ext cx="6971837" cy="4060111"/>
          </a:xfrm>
          <a:prstGeom prst="rect">
            <a:avLst/>
          </a:prstGeom>
        </p:spPr>
        <p:txBody>
          <a:bodyPr lIns="0" tIns="0" rIns="0" bIns="0" rtlCol="0" anchor="t">
            <a:spAutoFit/>
          </a:bodyPr>
          <a:lstStyle/>
          <a:p>
            <a:pPr marL="558940" lvl="1" indent="-279470" algn="just">
              <a:lnSpc>
                <a:spcPts val="3624"/>
              </a:lnSpc>
              <a:buFont typeface="Arial"/>
              <a:buChar char="•"/>
            </a:pPr>
            <a:r>
              <a:rPr lang="en-US" sz="2588">
                <a:solidFill>
                  <a:srgbClr val="FEFEFE"/>
                </a:solidFill>
                <a:latin typeface="Canva Sans"/>
              </a:rPr>
              <a:t> In the first graph, we see the Monthly Sales. These sales appear to fluctuate monthly, with  April and July having higher sales than other months. </a:t>
            </a:r>
          </a:p>
          <a:p>
            <a:pPr marL="558940" lvl="1" indent="-279470" algn="just">
              <a:lnSpc>
                <a:spcPts val="3624"/>
              </a:lnSpc>
              <a:buFont typeface="Arial"/>
              <a:buChar char="•"/>
            </a:pPr>
            <a:r>
              <a:rPr lang="en-US" sz="2588">
                <a:solidFill>
                  <a:srgbClr val="FEFEFE"/>
                </a:solidFill>
                <a:latin typeface="Canva Sans"/>
              </a:rPr>
              <a:t>The second graph, Semester Sales. This graph indicates that sales figures are almost consistent across the three years, with little to no variation observed.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24CCD"/>
        </a:solidFill>
        <a:effectLst/>
      </p:bgPr>
    </p:bg>
    <p:spTree>
      <p:nvGrpSpPr>
        <p:cNvPr id="1" name=""/>
        <p:cNvGrpSpPr/>
        <p:nvPr/>
      </p:nvGrpSpPr>
      <p:grpSpPr>
        <a:xfrm>
          <a:off x="0" y="0"/>
          <a:ext cx="0" cy="0"/>
          <a:chOff x="0" y="0"/>
          <a:chExt cx="0" cy="0"/>
        </a:xfrm>
      </p:grpSpPr>
      <p:sp>
        <p:nvSpPr>
          <p:cNvPr id="2" name="Freeform 2"/>
          <p:cNvSpPr/>
          <p:nvPr/>
        </p:nvSpPr>
        <p:spPr>
          <a:xfrm>
            <a:off x="7724866" y="2524270"/>
            <a:ext cx="9534434" cy="5238459"/>
          </a:xfrm>
          <a:custGeom>
            <a:avLst/>
            <a:gdLst/>
            <a:ahLst/>
            <a:cxnLst/>
            <a:rect l="l" t="t" r="r" b="b"/>
            <a:pathLst>
              <a:path w="9534434" h="5238459">
                <a:moveTo>
                  <a:pt x="0" y="0"/>
                </a:moveTo>
                <a:lnTo>
                  <a:pt x="9534434" y="0"/>
                </a:lnTo>
                <a:lnTo>
                  <a:pt x="9534434" y="5238460"/>
                </a:lnTo>
                <a:lnTo>
                  <a:pt x="0" y="523846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79031" y="3040380"/>
            <a:ext cx="6624832" cy="4271403"/>
          </a:xfrm>
          <a:prstGeom prst="rect">
            <a:avLst/>
          </a:prstGeom>
        </p:spPr>
        <p:txBody>
          <a:bodyPr lIns="0" tIns="0" rIns="0" bIns="0" rtlCol="0" anchor="t">
            <a:spAutoFit/>
          </a:bodyPr>
          <a:lstStyle/>
          <a:p>
            <a:pPr marL="531121" lvl="1" indent="-265560" algn="just">
              <a:lnSpc>
                <a:spcPts val="3444"/>
              </a:lnSpc>
              <a:buFont typeface="Arial"/>
              <a:buChar char="•"/>
            </a:pPr>
            <a:r>
              <a:rPr lang="en-US" sz="2460">
                <a:solidFill>
                  <a:srgbClr val="FEFEFE"/>
                </a:solidFill>
                <a:latin typeface="Canva Sans"/>
              </a:rPr>
              <a:t>This graph here shows the monthly sales data over a period spanning from May 2010 to September 2012.</a:t>
            </a:r>
          </a:p>
          <a:p>
            <a:pPr marL="531121" lvl="1" indent="-265560" algn="just">
              <a:lnSpc>
                <a:spcPts val="3444"/>
              </a:lnSpc>
              <a:buFont typeface="Arial"/>
              <a:buChar char="•"/>
            </a:pPr>
            <a:r>
              <a:rPr lang="en-US" sz="2460">
                <a:solidFill>
                  <a:srgbClr val="FEFEFE"/>
                </a:solidFill>
                <a:latin typeface="Canva Sans"/>
              </a:rPr>
              <a:t>The trend exhibits a clear cyclical pattern, with sales peaking around May and September of each year, and dipping during January. This recurring pattern suggests a seasonal trend in sales, where demand is higher during certain months and lower during others.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24CCD"/>
        </a:solidFill>
        <a:effectLst/>
      </p:bgPr>
    </p:bg>
    <p:spTree>
      <p:nvGrpSpPr>
        <p:cNvPr id="1" name=""/>
        <p:cNvGrpSpPr/>
        <p:nvPr/>
      </p:nvGrpSpPr>
      <p:grpSpPr>
        <a:xfrm>
          <a:off x="0" y="0"/>
          <a:ext cx="0" cy="0"/>
          <a:chOff x="0" y="0"/>
          <a:chExt cx="0" cy="0"/>
        </a:xfrm>
      </p:grpSpPr>
      <p:sp>
        <p:nvSpPr>
          <p:cNvPr id="2" name="Freeform 2"/>
          <p:cNvSpPr/>
          <p:nvPr/>
        </p:nvSpPr>
        <p:spPr>
          <a:xfrm>
            <a:off x="3145315" y="830870"/>
            <a:ext cx="11997371" cy="4312630"/>
          </a:xfrm>
          <a:custGeom>
            <a:avLst/>
            <a:gdLst/>
            <a:ahLst/>
            <a:cxnLst/>
            <a:rect l="l" t="t" r="r" b="b"/>
            <a:pathLst>
              <a:path w="11997371" h="4312630">
                <a:moveTo>
                  <a:pt x="0" y="0"/>
                </a:moveTo>
                <a:lnTo>
                  <a:pt x="11997370" y="0"/>
                </a:lnTo>
                <a:lnTo>
                  <a:pt x="11997370" y="4312630"/>
                </a:lnTo>
                <a:lnTo>
                  <a:pt x="0" y="431263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24848" y="5712209"/>
            <a:ext cx="17343274" cy="2980690"/>
          </a:xfrm>
          <a:prstGeom prst="rect">
            <a:avLst/>
          </a:prstGeom>
        </p:spPr>
        <p:txBody>
          <a:bodyPr lIns="0" tIns="0" rIns="0" bIns="0" rtlCol="0" anchor="t">
            <a:spAutoFit/>
          </a:bodyPr>
          <a:lstStyle/>
          <a:p>
            <a:pPr algn="ctr">
              <a:lnSpc>
                <a:spcPts val="4759"/>
              </a:lnSpc>
            </a:pPr>
            <a:r>
              <a:rPr lang="en-US" sz="3399">
                <a:solidFill>
                  <a:srgbClr val="FEFEFE"/>
                </a:solidFill>
                <a:latin typeface="Canva Sans"/>
              </a:rPr>
              <a:t>Although Thanksgiving holiday on November has highest sales than the other holiday, December has the highest growth sales happening before Christmas in 2010 and 2011. It stated that in 2012, October become the highest MoM sales growth because we don't have sales data on December 2012.</a:t>
            </a:r>
          </a:p>
          <a:p>
            <a:pPr algn="ctr">
              <a:lnSpc>
                <a:spcPts val="4759"/>
              </a:lnSpc>
            </a:pPr>
            <a:endParaRPr lang="en-US" sz="3399">
              <a:solidFill>
                <a:srgbClr val="FEFEFE"/>
              </a:solidFill>
              <a:latin typeface="Canv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24CCD"/>
        </a:solidFill>
        <a:effectLst/>
      </p:bgPr>
    </p:bg>
    <p:spTree>
      <p:nvGrpSpPr>
        <p:cNvPr id="1" name=""/>
        <p:cNvGrpSpPr/>
        <p:nvPr/>
      </p:nvGrpSpPr>
      <p:grpSpPr>
        <a:xfrm>
          <a:off x="0" y="0"/>
          <a:ext cx="0" cy="0"/>
          <a:chOff x="0" y="0"/>
          <a:chExt cx="0" cy="0"/>
        </a:xfrm>
      </p:grpSpPr>
      <p:sp>
        <p:nvSpPr>
          <p:cNvPr id="2" name="Freeform 2"/>
          <p:cNvSpPr/>
          <p:nvPr/>
        </p:nvSpPr>
        <p:spPr>
          <a:xfrm>
            <a:off x="1028700" y="3011264"/>
            <a:ext cx="9529927" cy="4264471"/>
          </a:xfrm>
          <a:custGeom>
            <a:avLst/>
            <a:gdLst/>
            <a:ahLst/>
            <a:cxnLst/>
            <a:rect l="l" t="t" r="r" b="b"/>
            <a:pathLst>
              <a:path w="9529927" h="4264471">
                <a:moveTo>
                  <a:pt x="0" y="0"/>
                </a:moveTo>
                <a:lnTo>
                  <a:pt x="9529927" y="0"/>
                </a:lnTo>
                <a:lnTo>
                  <a:pt x="9529927" y="4264472"/>
                </a:lnTo>
                <a:lnTo>
                  <a:pt x="0" y="426447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374500" y="638667"/>
            <a:ext cx="7327999" cy="862317"/>
          </a:xfrm>
          <a:prstGeom prst="rect">
            <a:avLst/>
          </a:prstGeom>
        </p:spPr>
        <p:txBody>
          <a:bodyPr lIns="0" tIns="0" rIns="0" bIns="0" rtlCol="0" anchor="t">
            <a:spAutoFit/>
          </a:bodyPr>
          <a:lstStyle/>
          <a:p>
            <a:pPr marL="0" lvl="0" indent="0" algn="ctr">
              <a:lnSpc>
                <a:spcPts val="6020"/>
              </a:lnSpc>
              <a:spcBef>
                <a:spcPct val="0"/>
              </a:spcBef>
            </a:pPr>
            <a:r>
              <a:rPr lang="en-US" sz="4300">
                <a:solidFill>
                  <a:srgbClr val="FEFEFE"/>
                </a:solidFill>
                <a:latin typeface="Agrandir Wide Thin Bold"/>
              </a:rPr>
              <a:t>Quarterly Growth Rate</a:t>
            </a:r>
          </a:p>
        </p:txBody>
      </p:sp>
      <p:sp>
        <p:nvSpPr>
          <p:cNvPr id="4" name="TextBox 4"/>
          <p:cNvSpPr txBox="1"/>
          <p:nvPr/>
        </p:nvSpPr>
        <p:spPr>
          <a:xfrm>
            <a:off x="11008010" y="3669051"/>
            <a:ext cx="6575982" cy="2910797"/>
          </a:xfrm>
          <a:prstGeom prst="rect">
            <a:avLst/>
          </a:prstGeom>
        </p:spPr>
        <p:txBody>
          <a:bodyPr lIns="0" tIns="0" rIns="0" bIns="0" rtlCol="0" anchor="t">
            <a:spAutoFit/>
          </a:bodyPr>
          <a:lstStyle/>
          <a:p>
            <a:pPr marL="518523" lvl="1" indent="-259261">
              <a:lnSpc>
                <a:spcPts val="3362"/>
              </a:lnSpc>
              <a:buFont typeface="Arial"/>
              <a:buChar char="•"/>
            </a:pPr>
            <a:r>
              <a:rPr lang="en-US" sz="2401">
                <a:solidFill>
                  <a:srgbClr val="FEFEFE"/>
                </a:solidFill>
                <a:latin typeface="Canva Sans"/>
              </a:rPr>
              <a:t>Understanding the quarterly growth rate is crucial for business. It helps compare against competitors and industry standards.</a:t>
            </a:r>
          </a:p>
          <a:p>
            <a:pPr marL="518523" lvl="1" indent="-259261">
              <a:lnSpc>
                <a:spcPts val="3362"/>
              </a:lnSpc>
              <a:buFont typeface="Arial"/>
              <a:buChar char="•"/>
            </a:pPr>
            <a:r>
              <a:rPr lang="en-US" sz="2401">
                <a:solidFill>
                  <a:srgbClr val="FEFEFE"/>
                </a:solidFill>
                <a:latin typeface="Canva Sans"/>
              </a:rPr>
              <a:t>The store with the best quarterly rate in Q3 was store 7, with a growth rate of 13.3307%.</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24CCD"/>
        </a:solidFill>
        <a:effectLst/>
      </p:bgPr>
    </p:bg>
    <p:spTree>
      <p:nvGrpSpPr>
        <p:cNvPr id="1" name=""/>
        <p:cNvGrpSpPr/>
        <p:nvPr/>
      </p:nvGrpSpPr>
      <p:grpSpPr>
        <a:xfrm>
          <a:off x="0" y="0"/>
          <a:ext cx="0" cy="0"/>
          <a:chOff x="0" y="0"/>
          <a:chExt cx="0" cy="0"/>
        </a:xfrm>
      </p:grpSpPr>
      <p:sp>
        <p:nvSpPr>
          <p:cNvPr id="2" name="Freeform 2"/>
          <p:cNvSpPr/>
          <p:nvPr/>
        </p:nvSpPr>
        <p:spPr>
          <a:xfrm>
            <a:off x="2315338" y="536492"/>
            <a:ext cx="13657324" cy="6208890"/>
          </a:xfrm>
          <a:custGeom>
            <a:avLst/>
            <a:gdLst/>
            <a:ahLst/>
            <a:cxnLst/>
            <a:rect l="l" t="t" r="r" b="b"/>
            <a:pathLst>
              <a:path w="13657324" h="6208890">
                <a:moveTo>
                  <a:pt x="0" y="0"/>
                </a:moveTo>
                <a:lnTo>
                  <a:pt x="13657324" y="0"/>
                </a:lnTo>
                <a:lnTo>
                  <a:pt x="13657324" y="6208889"/>
                </a:lnTo>
                <a:lnTo>
                  <a:pt x="0" y="620888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529948" y="7428222"/>
            <a:ext cx="13228104" cy="1657806"/>
          </a:xfrm>
          <a:prstGeom prst="rect">
            <a:avLst/>
          </a:prstGeom>
        </p:spPr>
        <p:txBody>
          <a:bodyPr lIns="0" tIns="0" rIns="0" bIns="0" rtlCol="0" anchor="t">
            <a:spAutoFit/>
          </a:bodyPr>
          <a:lstStyle/>
          <a:p>
            <a:pPr algn="ctr">
              <a:lnSpc>
                <a:spcPts val="3326"/>
              </a:lnSpc>
              <a:spcBef>
                <a:spcPct val="0"/>
              </a:spcBef>
            </a:pPr>
            <a:r>
              <a:rPr lang="en-US" sz="2598">
                <a:solidFill>
                  <a:srgbClr val="FFFFFF"/>
                </a:solidFill>
                <a:latin typeface="DM Sans"/>
              </a:rPr>
              <a:t>Visualizing the weekly sales of Store 20, the store with the highest sales, reveals clear seasonality patterns. To leverage this insight, we aim to construct an ARIMA model for forecasting Store 20's weekly sales. This model can then be extrapolated to predict sales for other stores as well.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24CCD"/>
        </a:solidFill>
        <a:effectLst/>
      </p:bgPr>
    </p:bg>
    <p:spTree>
      <p:nvGrpSpPr>
        <p:cNvPr id="1" name=""/>
        <p:cNvGrpSpPr/>
        <p:nvPr/>
      </p:nvGrpSpPr>
      <p:grpSpPr>
        <a:xfrm>
          <a:off x="0" y="0"/>
          <a:ext cx="0" cy="0"/>
          <a:chOff x="0" y="0"/>
          <a:chExt cx="0" cy="0"/>
        </a:xfrm>
      </p:grpSpPr>
      <p:sp>
        <p:nvSpPr>
          <p:cNvPr id="2" name="Freeform 2"/>
          <p:cNvSpPr/>
          <p:nvPr/>
        </p:nvSpPr>
        <p:spPr>
          <a:xfrm>
            <a:off x="824107" y="1938011"/>
            <a:ext cx="9242171" cy="6272132"/>
          </a:xfrm>
          <a:custGeom>
            <a:avLst/>
            <a:gdLst/>
            <a:ahLst/>
            <a:cxnLst/>
            <a:rect l="l" t="t" r="r" b="b"/>
            <a:pathLst>
              <a:path w="9242171" h="6272132">
                <a:moveTo>
                  <a:pt x="0" y="0"/>
                </a:moveTo>
                <a:lnTo>
                  <a:pt x="9242171" y="0"/>
                </a:lnTo>
                <a:lnTo>
                  <a:pt x="9242171" y="6272132"/>
                </a:lnTo>
                <a:lnTo>
                  <a:pt x="0" y="627213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68901" y="3126202"/>
            <a:ext cx="7461944" cy="3848127"/>
          </a:xfrm>
          <a:prstGeom prst="rect">
            <a:avLst/>
          </a:prstGeom>
        </p:spPr>
        <p:txBody>
          <a:bodyPr lIns="0" tIns="0" rIns="0" bIns="0" rtlCol="0" anchor="t">
            <a:spAutoFit/>
          </a:bodyPr>
          <a:lstStyle/>
          <a:p>
            <a:pPr marL="598233" lvl="1" indent="-299116" algn="just">
              <a:lnSpc>
                <a:spcPts val="3879"/>
              </a:lnSpc>
              <a:buFont typeface="Arial"/>
              <a:buChar char="•"/>
            </a:pPr>
            <a:r>
              <a:rPr lang="en-US" sz="2770">
                <a:solidFill>
                  <a:srgbClr val="FEFEFE"/>
                </a:solidFill>
                <a:latin typeface="Canva Sans"/>
              </a:rPr>
              <a:t>To draw the ARIMA model, we first need to have the Autocorrelation and Partial Autocorrelation model.</a:t>
            </a:r>
          </a:p>
          <a:p>
            <a:pPr marL="598233" lvl="1" indent="-299116" algn="just">
              <a:lnSpc>
                <a:spcPts val="3879"/>
              </a:lnSpc>
              <a:buFont typeface="Arial"/>
              <a:buChar char="•"/>
            </a:pPr>
            <a:r>
              <a:rPr lang="en-US" sz="2770">
                <a:solidFill>
                  <a:srgbClr val="FEFEFE"/>
                </a:solidFill>
                <a:latin typeface="Canva Sans"/>
              </a:rPr>
              <a:t>From the Autocorrelation and Partial Autocorrelation graphs, we get the p,d,q values.</a:t>
            </a:r>
          </a:p>
          <a:p>
            <a:pPr marL="598233" lvl="1" indent="-299116" algn="just">
              <a:lnSpc>
                <a:spcPts val="3879"/>
              </a:lnSpc>
              <a:buFont typeface="Arial"/>
              <a:buChar char="•"/>
            </a:pPr>
            <a:r>
              <a:rPr lang="en-US" sz="2770">
                <a:solidFill>
                  <a:srgbClr val="FEFEFE"/>
                </a:solidFill>
                <a:latin typeface="Canva Sans"/>
              </a:rPr>
              <a:t>We can use these p,d, and q values in the ARIMA model for trend analysis.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24CCD"/>
        </a:solidFill>
        <a:effectLst/>
      </p:bgPr>
    </p:bg>
    <p:spTree>
      <p:nvGrpSpPr>
        <p:cNvPr id="1" name=""/>
        <p:cNvGrpSpPr/>
        <p:nvPr/>
      </p:nvGrpSpPr>
      <p:grpSpPr>
        <a:xfrm>
          <a:off x="0" y="0"/>
          <a:ext cx="0" cy="0"/>
          <a:chOff x="0" y="0"/>
          <a:chExt cx="0" cy="0"/>
        </a:xfrm>
      </p:grpSpPr>
      <p:sp>
        <p:nvSpPr>
          <p:cNvPr id="2" name="Freeform 2"/>
          <p:cNvSpPr/>
          <p:nvPr/>
        </p:nvSpPr>
        <p:spPr>
          <a:xfrm>
            <a:off x="1028700" y="1432537"/>
            <a:ext cx="9299041" cy="6730193"/>
          </a:xfrm>
          <a:custGeom>
            <a:avLst/>
            <a:gdLst/>
            <a:ahLst/>
            <a:cxnLst/>
            <a:rect l="l" t="t" r="r" b="b"/>
            <a:pathLst>
              <a:path w="9299041" h="6730193">
                <a:moveTo>
                  <a:pt x="0" y="0"/>
                </a:moveTo>
                <a:lnTo>
                  <a:pt x="9299041" y="0"/>
                </a:lnTo>
                <a:lnTo>
                  <a:pt x="9299041" y="6730193"/>
                </a:lnTo>
                <a:lnTo>
                  <a:pt x="0" y="6730193"/>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1158297" y="2782175"/>
            <a:ext cx="6101003" cy="4232839"/>
          </a:xfrm>
          <a:prstGeom prst="rect">
            <a:avLst/>
          </a:prstGeom>
        </p:spPr>
        <p:txBody>
          <a:bodyPr lIns="0" tIns="0" rIns="0" bIns="0" rtlCol="0" anchor="t">
            <a:spAutoFit/>
          </a:bodyPr>
          <a:lstStyle/>
          <a:p>
            <a:pPr algn="just">
              <a:lnSpc>
                <a:spcPts val="3723"/>
              </a:lnSpc>
            </a:pPr>
            <a:r>
              <a:rPr lang="en-US" sz="2908">
                <a:solidFill>
                  <a:srgbClr val="FEFEFE"/>
                </a:solidFill>
                <a:latin typeface="DM Sans"/>
              </a:rPr>
              <a:t>From the visualization, we can see that the forecasted value matches the actual value.</a:t>
            </a:r>
          </a:p>
          <a:p>
            <a:pPr algn="just">
              <a:lnSpc>
                <a:spcPts val="3723"/>
              </a:lnSpc>
            </a:pPr>
            <a:r>
              <a:rPr lang="en-US" sz="2908">
                <a:solidFill>
                  <a:srgbClr val="FEFEFE"/>
                </a:solidFill>
                <a:latin typeface="DM Sans"/>
              </a:rPr>
              <a:t>And then calculating the </a:t>
            </a:r>
          </a:p>
          <a:p>
            <a:pPr algn="just">
              <a:lnSpc>
                <a:spcPts val="3723"/>
              </a:lnSpc>
            </a:pPr>
            <a:r>
              <a:rPr lang="en-US" sz="2908">
                <a:solidFill>
                  <a:srgbClr val="FEFEFE"/>
                </a:solidFill>
                <a:latin typeface="DM Sans"/>
              </a:rPr>
              <a:t>Mean Absolute Percentage Error we get MAPE is 8.52%</a:t>
            </a:r>
          </a:p>
          <a:p>
            <a:pPr algn="just">
              <a:lnSpc>
                <a:spcPts val="3723"/>
              </a:lnSpc>
            </a:pPr>
            <a:endParaRPr lang="en-US" sz="2908">
              <a:solidFill>
                <a:srgbClr val="FEFEFE"/>
              </a:solidFill>
              <a:latin typeface="DM Sans"/>
            </a:endParaRPr>
          </a:p>
          <a:p>
            <a:pPr algn="just">
              <a:lnSpc>
                <a:spcPts val="3723"/>
              </a:lnSpc>
              <a:spcBef>
                <a:spcPct val="0"/>
              </a:spcBef>
            </a:pPr>
            <a:r>
              <a:rPr lang="en-US" sz="2908">
                <a:solidFill>
                  <a:srgbClr val="FEFEFE"/>
                </a:solidFill>
                <a:latin typeface="DM Sans"/>
              </a:rPr>
              <a:t>This help us understand that the model is a good fit.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24CCD"/>
        </a:solidFill>
        <a:effectLst/>
      </p:bgPr>
    </p:bg>
    <p:spTree>
      <p:nvGrpSpPr>
        <p:cNvPr id="1" name=""/>
        <p:cNvGrpSpPr/>
        <p:nvPr/>
      </p:nvGrpSpPr>
      <p:grpSpPr>
        <a:xfrm>
          <a:off x="0" y="0"/>
          <a:ext cx="0" cy="0"/>
          <a:chOff x="0" y="0"/>
          <a:chExt cx="0" cy="0"/>
        </a:xfrm>
      </p:grpSpPr>
      <p:sp>
        <p:nvSpPr>
          <p:cNvPr id="2" name="Freeform 2"/>
          <p:cNvSpPr/>
          <p:nvPr/>
        </p:nvSpPr>
        <p:spPr>
          <a:xfrm>
            <a:off x="832375" y="1163521"/>
            <a:ext cx="9512742" cy="8094779"/>
          </a:xfrm>
          <a:custGeom>
            <a:avLst/>
            <a:gdLst/>
            <a:ahLst/>
            <a:cxnLst/>
            <a:rect l="l" t="t" r="r" b="b"/>
            <a:pathLst>
              <a:path w="9512742" h="8094779">
                <a:moveTo>
                  <a:pt x="0" y="0"/>
                </a:moveTo>
                <a:lnTo>
                  <a:pt x="9512742" y="0"/>
                </a:lnTo>
                <a:lnTo>
                  <a:pt x="9512742" y="8094779"/>
                </a:lnTo>
                <a:lnTo>
                  <a:pt x="0" y="809477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1245287" y="3040693"/>
            <a:ext cx="7042713" cy="5007175"/>
          </a:xfrm>
          <a:prstGeom prst="rect">
            <a:avLst/>
          </a:prstGeom>
        </p:spPr>
        <p:txBody>
          <a:bodyPr lIns="0" tIns="0" rIns="0" bIns="0" rtlCol="0" anchor="t">
            <a:spAutoFit/>
          </a:bodyPr>
          <a:lstStyle/>
          <a:p>
            <a:pPr algn="ctr">
              <a:lnSpc>
                <a:spcPts val="4003"/>
              </a:lnSpc>
            </a:pPr>
            <a:r>
              <a:rPr lang="en-US" sz="3127">
                <a:solidFill>
                  <a:srgbClr val="FFFFFF"/>
                </a:solidFill>
                <a:latin typeface="DM Sans"/>
              </a:rPr>
              <a:t>We obtain the following results by drafting a simple OLS model with Weekly Sales as the dependent variable and all the other variables as the independent variable.</a:t>
            </a:r>
          </a:p>
          <a:p>
            <a:pPr algn="ctr">
              <a:lnSpc>
                <a:spcPts val="4003"/>
              </a:lnSpc>
            </a:pPr>
            <a:r>
              <a:rPr lang="en-US" sz="3127">
                <a:solidFill>
                  <a:srgbClr val="FFFFFF"/>
                </a:solidFill>
                <a:latin typeface="DM Sans"/>
              </a:rPr>
              <a:t>These observations show that all the variables except holiday_flag are significant at the 5% level.</a:t>
            </a:r>
          </a:p>
          <a:p>
            <a:pPr algn="ctr">
              <a:lnSpc>
                <a:spcPts val="4003"/>
              </a:lnSpc>
            </a:pPr>
            <a:endParaRPr lang="en-US" sz="3127">
              <a:solidFill>
                <a:srgbClr val="FFFFFF"/>
              </a:solidFill>
              <a:latin typeface="DM Sans"/>
            </a:endParaRPr>
          </a:p>
          <a:p>
            <a:pPr algn="ctr">
              <a:lnSpc>
                <a:spcPts val="4003"/>
              </a:lnSpc>
              <a:spcBef>
                <a:spcPct val="0"/>
              </a:spcBef>
            </a:pPr>
            <a:endParaRPr lang="en-US" sz="3127">
              <a:solidFill>
                <a:srgbClr val="FFFFFF"/>
              </a:solidFill>
              <a:latin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24CCD"/>
        </a:solidFill>
        <a:effectLst/>
      </p:bgPr>
    </p:bg>
    <p:spTree>
      <p:nvGrpSpPr>
        <p:cNvPr id="1" name=""/>
        <p:cNvGrpSpPr/>
        <p:nvPr/>
      </p:nvGrpSpPr>
      <p:grpSpPr>
        <a:xfrm>
          <a:off x="0" y="0"/>
          <a:ext cx="0" cy="0"/>
          <a:chOff x="0" y="0"/>
          <a:chExt cx="0" cy="0"/>
        </a:xfrm>
      </p:grpSpPr>
      <p:sp>
        <p:nvSpPr>
          <p:cNvPr id="2" name="Freeform 2"/>
          <p:cNvSpPr/>
          <p:nvPr/>
        </p:nvSpPr>
        <p:spPr>
          <a:xfrm>
            <a:off x="783972" y="2210000"/>
            <a:ext cx="8360028" cy="7311978"/>
          </a:xfrm>
          <a:custGeom>
            <a:avLst/>
            <a:gdLst/>
            <a:ahLst/>
            <a:cxnLst/>
            <a:rect l="l" t="t" r="r" b="b"/>
            <a:pathLst>
              <a:path w="8360028" h="7311978">
                <a:moveTo>
                  <a:pt x="0" y="0"/>
                </a:moveTo>
                <a:lnTo>
                  <a:pt x="8360028" y="0"/>
                </a:lnTo>
                <a:lnTo>
                  <a:pt x="8360028" y="7311977"/>
                </a:lnTo>
                <a:lnTo>
                  <a:pt x="0" y="7311977"/>
                </a:lnTo>
                <a:lnTo>
                  <a:pt x="0" y="0"/>
                </a:lnTo>
                <a:close/>
              </a:path>
            </a:pathLst>
          </a:custGeom>
          <a:blipFill>
            <a:blip r:embed="rId2"/>
            <a:stretch>
              <a:fillRect/>
            </a:stretch>
          </a:blipFill>
        </p:spPr>
        <p:txBody>
          <a:bodyPr/>
          <a:lstStyle/>
          <a:p>
            <a:endParaRPr lang="en-US"/>
          </a:p>
        </p:txBody>
      </p:sp>
      <p:sp>
        <p:nvSpPr>
          <p:cNvPr id="3" name="Freeform 3"/>
          <p:cNvSpPr/>
          <p:nvPr/>
        </p:nvSpPr>
        <p:spPr>
          <a:xfrm>
            <a:off x="1028700" y="694481"/>
            <a:ext cx="7915809" cy="1218564"/>
          </a:xfrm>
          <a:custGeom>
            <a:avLst/>
            <a:gdLst/>
            <a:ahLst/>
            <a:cxnLst/>
            <a:rect l="l" t="t" r="r" b="b"/>
            <a:pathLst>
              <a:path w="7915809" h="1218564">
                <a:moveTo>
                  <a:pt x="0" y="0"/>
                </a:moveTo>
                <a:lnTo>
                  <a:pt x="7915809" y="0"/>
                </a:lnTo>
                <a:lnTo>
                  <a:pt x="7915809" y="1218564"/>
                </a:lnTo>
                <a:lnTo>
                  <a:pt x="0" y="1218564"/>
                </a:lnTo>
                <a:lnTo>
                  <a:pt x="0" y="0"/>
                </a:lnTo>
                <a:close/>
              </a:path>
            </a:pathLst>
          </a:custGeom>
          <a:blipFill>
            <a:blip r:embed="rId3"/>
            <a:stretch>
              <a:fillRect t="-10769" b="-10769"/>
            </a:stretch>
          </a:blipFill>
        </p:spPr>
        <p:txBody>
          <a:bodyPr/>
          <a:lstStyle/>
          <a:p>
            <a:endParaRPr lang="en-US"/>
          </a:p>
        </p:txBody>
      </p:sp>
      <p:sp>
        <p:nvSpPr>
          <p:cNvPr id="4" name="TextBox 4"/>
          <p:cNvSpPr txBox="1"/>
          <p:nvPr/>
        </p:nvSpPr>
        <p:spPr>
          <a:xfrm>
            <a:off x="9879121" y="2181425"/>
            <a:ext cx="7380179" cy="6070579"/>
          </a:xfrm>
          <a:prstGeom prst="rect">
            <a:avLst/>
          </a:prstGeom>
        </p:spPr>
        <p:txBody>
          <a:bodyPr lIns="0" tIns="0" rIns="0" bIns="0" rtlCol="0" anchor="t">
            <a:spAutoFit/>
          </a:bodyPr>
          <a:lstStyle/>
          <a:p>
            <a:pPr algn="ctr">
              <a:lnSpc>
                <a:spcPts val="4402"/>
              </a:lnSpc>
            </a:pPr>
            <a:r>
              <a:rPr lang="en-US" sz="3439">
                <a:solidFill>
                  <a:srgbClr val="FFFFFF"/>
                </a:solidFill>
                <a:latin typeface="DM Sans"/>
              </a:rPr>
              <a:t>We further expanded our analysis to include an interaction term sf that is the product of </a:t>
            </a:r>
            <a:r>
              <a:rPr lang="en-US" sz="3439">
                <a:solidFill>
                  <a:srgbClr val="000000"/>
                </a:solidFill>
                <a:latin typeface="DM Sans Bold"/>
              </a:rPr>
              <a:t>Store*Fuel</a:t>
            </a:r>
            <a:r>
              <a:rPr lang="en-US" sz="3439">
                <a:solidFill>
                  <a:srgbClr val="FFFFFF"/>
                </a:solidFill>
                <a:latin typeface="DM Sans"/>
              </a:rPr>
              <a:t> price to see its effect on the model</a:t>
            </a:r>
          </a:p>
          <a:p>
            <a:pPr algn="ctr">
              <a:lnSpc>
                <a:spcPts val="4402"/>
              </a:lnSpc>
            </a:pPr>
            <a:r>
              <a:rPr lang="en-US" sz="3439">
                <a:solidFill>
                  <a:srgbClr val="FFFFFF"/>
                </a:solidFill>
                <a:latin typeface="DM Sans"/>
              </a:rPr>
              <a:t>From the results, we can conclude that the interaction term has a significant effect on the model.</a:t>
            </a:r>
          </a:p>
          <a:p>
            <a:pPr algn="ctr">
              <a:lnSpc>
                <a:spcPts val="4402"/>
              </a:lnSpc>
            </a:pPr>
            <a:endParaRPr lang="en-US" sz="3439">
              <a:solidFill>
                <a:srgbClr val="FFFFFF"/>
              </a:solidFill>
              <a:latin typeface="DM Sans"/>
            </a:endParaRPr>
          </a:p>
          <a:p>
            <a:pPr algn="ctr">
              <a:lnSpc>
                <a:spcPts val="4402"/>
              </a:lnSpc>
              <a:spcBef>
                <a:spcPct val="0"/>
              </a:spcBef>
            </a:pPr>
            <a:r>
              <a:rPr lang="en-US" sz="3439">
                <a:solidFill>
                  <a:srgbClr val="FFFFFF"/>
                </a:solidFill>
                <a:latin typeface="DM Sans"/>
              </a:rPr>
              <a:t>The only downside is that adding the interaction term makes the Store variable insignificant.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24CCD"/>
        </a:solidFill>
        <a:effectLst/>
      </p:bgPr>
    </p:bg>
    <p:spTree>
      <p:nvGrpSpPr>
        <p:cNvPr id="1" name=""/>
        <p:cNvGrpSpPr/>
        <p:nvPr/>
      </p:nvGrpSpPr>
      <p:grpSpPr>
        <a:xfrm>
          <a:off x="0" y="0"/>
          <a:ext cx="0" cy="0"/>
          <a:chOff x="0" y="0"/>
          <a:chExt cx="0" cy="0"/>
        </a:xfrm>
      </p:grpSpPr>
      <p:sp>
        <p:nvSpPr>
          <p:cNvPr id="2" name="Freeform 2"/>
          <p:cNvSpPr/>
          <p:nvPr/>
        </p:nvSpPr>
        <p:spPr>
          <a:xfrm>
            <a:off x="11076388" y="-1046123"/>
            <a:ext cx="7211612" cy="7211612"/>
          </a:xfrm>
          <a:custGeom>
            <a:avLst/>
            <a:gdLst/>
            <a:ahLst/>
            <a:cxnLst/>
            <a:rect l="l" t="t" r="r" b="b"/>
            <a:pathLst>
              <a:path w="7211612" h="7211612">
                <a:moveTo>
                  <a:pt x="0" y="0"/>
                </a:moveTo>
                <a:lnTo>
                  <a:pt x="7211612" y="0"/>
                </a:lnTo>
                <a:lnTo>
                  <a:pt x="7211612" y="7211612"/>
                </a:lnTo>
                <a:lnTo>
                  <a:pt x="0" y="72116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flipV="1">
            <a:off x="5927705" y="4035878"/>
            <a:ext cx="0" cy="3416189"/>
          </a:xfrm>
          <a:prstGeom prst="line">
            <a:avLst/>
          </a:prstGeom>
          <a:ln w="28575" cap="flat">
            <a:solidFill>
              <a:srgbClr val="FFFFFF"/>
            </a:solidFill>
            <a:prstDash val="solid"/>
            <a:headEnd type="none" w="sm" len="sm"/>
            <a:tailEnd type="none" w="sm" len="sm"/>
          </a:ln>
        </p:spPr>
        <p:txBody>
          <a:bodyPr/>
          <a:lstStyle/>
          <a:p>
            <a:endParaRPr lang="en-US"/>
          </a:p>
        </p:txBody>
      </p:sp>
      <p:sp>
        <p:nvSpPr>
          <p:cNvPr id="4" name="AutoShape 4"/>
          <p:cNvSpPr/>
          <p:nvPr/>
        </p:nvSpPr>
        <p:spPr>
          <a:xfrm flipV="1">
            <a:off x="12014180" y="4035878"/>
            <a:ext cx="0" cy="3416189"/>
          </a:xfrm>
          <a:prstGeom prst="line">
            <a:avLst/>
          </a:prstGeom>
          <a:ln w="28575" cap="flat">
            <a:solidFill>
              <a:srgbClr val="FFFFFF"/>
            </a:solidFill>
            <a:prstDash val="solid"/>
            <a:headEnd type="none" w="sm" len="sm"/>
            <a:tailEnd type="none" w="sm" len="sm"/>
          </a:ln>
        </p:spPr>
        <p:txBody>
          <a:bodyPr/>
          <a:lstStyle/>
          <a:p>
            <a:endParaRPr lang="en-US"/>
          </a:p>
        </p:txBody>
      </p:sp>
      <p:grpSp>
        <p:nvGrpSpPr>
          <p:cNvPr id="5" name="Group 5"/>
          <p:cNvGrpSpPr/>
          <p:nvPr/>
        </p:nvGrpSpPr>
        <p:grpSpPr>
          <a:xfrm>
            <a:off x="357337" y="357337"/>
            <a:ext cx="10719051" cy="657076"/>
            <a:chOff x="0" y="0"/>
            <a:chExt cx="14292068" cy="876101"/>
          </a:xfrm>
        </p:grpSpPr>
        <p:sp>
          <p:nvSpPr>
            <p:cNvPr id="6" name="AutoShape 6"/>
            <p:cNvSpPr/>
            <p:nvPr/>
          </p:nvSpPr>
          <p:spPr>
            <a:xfrm>
              <a:off x="19050" y="0"/>
              <a:ext cx="14273018" cy="0"/>
            </a:xfrm>
            <a:prstGeom prst="line">
              <a:avLst/>
            </a:prstGeom>
            <a:ln w="38100" cap="flat">
              <a:solidFill>
                <a:srgbClr val="47F4F4"/>
              </a:solidFill>
              <a:prstDash val="solid"/>
              <a:headEnd type="none" w="sm" len="sm"/>
              <a:tailEnd type="none" w="sm" len="sm"/>
            </a:ln>
          </p:spPr>
          <p:txBody>
            <a:bodyPr/>
            <a:lstStyle/>
            <a:p>
              <a:endParaRPr lang="en-US"/>
            </a:p>
          </p:txBody>
        </p:sp>
        <p:sp>
          <p:nvSpPr>
            <p:cNvPr id="7" name="AutoShape 7"/>
            <p:cNvSpPr/>
            <p:nvPr/>
          </p:nvSpPr>
          <p:spPr>
            <a:xfrm rot="5400000">
              <a:off x="-419000" y="419000"/>
              <a:ext cx="876101" cy="0"/>
            </a:xfrm>
            <a:prstGeom prst="line">
              <a:avLst/>
            </a:prstGeom>
            <a:ln w="38100" cap="flat">
              <a:solidFill>
                <a:srgbClr val="47F4F4"/>
              </a:solidFill>
              <a:prstDash val="solid"/>
              <a:headEnd type="none" w="sm" len="sm"/>
              <a:tailEnd type="none" w="sm" len="sm"/>
            </a:ln>
          </p:spPr>
          <p:txBody>
            <a:bodyPr/>
            <a:lstStyle/>
            <a:p>
              <a:endParaRPr lang="en-US"/>
            </a:p>
          </p:txBody>
        </p:sp>
      </p:grpSp>
      <p:sp>
        <p:nvSpPr>
          <p:cNvPr id="8" name="AutoShape 8"/>
          <p:cNvSpPr/>
          <p:nvPr/>
        </p:nvSpPr>
        <p:spPr>
          <a:xfrm rot="-10800000">
            <a:off x="371624" y="9901088"/>
            <a:ext cx="17544751" cy="0"/>
          </a:xfrm>
          <a:prstGeom prst="line">
            <a:avLst/>
          </a:prstGeom>
          <a:ln w="28575" cap="flat">
            <a:solidFill>
              <a:srgbClr val="47F4F4"/>
            </a:solidFill>
            <a:prstDash val="solid"/>
            <a:headEnd type="none" w="sm" len="sm"/>
            <a:tailEnd type="none" w="sm" len="sm"/>
          </a:ln>
        </p:spPr>
        <p:txBody>
          <a:bodyPr/>
          <a:lstStyle/>
          <a:p>
            <a:endParaRPr lang="en-US"/>
          </a:p>
        </p:txBody>
      </p:sp>
      <p:sp>
        <p:nvSpPr>
          <p:cNvPr id="9" name="AutoShape 9"/>
          <p:cNvSpPr/>
          <p:nvPr/>
        </p:nvSpPr>
        <p:spPr>
          <a:xfrm rot="-5400000">
            <a:off x="17587838" y="9586838"/>
            <a:ext cx="657076" cy="0"/>
          </a:xfrm>
          <a:prstGeom prst="line">
            <a:avLst/>
          </a:prstGeom>
          <a:ln w="28575" cap="flat">
            <a:solidFill>
              <a:srgbClr val="47F4F4"/>
            </a:solidFill>
            <a:prstDash val="solid"/>
            <a:headEnd type="none" w="sm" len="sm"/>
            <a:tailEnd type="none" w="sm" len="sm"/>
          </a:ln>
        </p:spPr>
        <p:txBody>
          <a:bodyPr/>
          <a:lstStyle/>
          <a:p>
            <a:endParaRPr lang="en-US"/>
          </a:p>
        </p:txBody>
      </p:sp>
      <p:sp>
        <p:nvSpPr>
          <p:cNvPr id="10" name="AutoShape 10"/>
          <p:cNvSpPr/>
          <p:nvPr/>
        </p:nvSpPr>
        <p:spPr>
          <a:xfrm rot="-5400000">
            <a:off x="43086" y="9586838"/>
            <a:ext cx="657076" cy="0"/>
          </a:xfrm>
          <a:prstGeom prst="line">
            <a:avLst/>
          </a:prstGeom>
          <a:ln w="28575" cap="flat">
            <a:solidFill>
              <a:srgbClr val="47F4F4"/>
            </a:solidFill>
            <a:prstDash val="solid"/>
            <a:headEnd type="none" w="sm" len="sm"/>
            <a:tailEnd type="none" w="sm" len="sm"/>
          </a:ln>
        </p:spPr>
        <p:txBody>
          <a:bodyPr/>
          <a:lstStyle/>
          <a:p>
            <a:endParaRPr lang="en-US"/>
          </a:p>
        </p:txBody>
      </p:sp>
      <p:sp>
        <p:nvSpPr>
          <p:cNvPr id="11" name="TextBox 11"/>
          <p:cNvSpPr txBox="1"/>
          <p:nvPr/>
        </p:nvSpPr>
        <p:spPr>
          <a:xfrm>
            <a:off x="886955" y="1202751"/>
            <a:ext cx="10875502" cy="1524000"/>
          </a:xfrm>
          <a:prstGeom prst="rect">
            <a:avLst/>
          </a:prstGeom>
        </p:spPr>
        <p:txBody>
          <a:bodyPr lIns="0" tIns="0" rIns="0" bIns="0" rtlCol="0" anchor="t">
            <a:spAutoFit/>
          </a:bodyPr>
          <a:lstStyle/>
          <a:p>
            <a:pPr marL="0" lvl="0" indent="0" algn="l">
              <a:lnSpc>
                <a:spcPts val="10199"/>
              </a:lnSpc>
              <a:spcBef>
                <a:spcPct val="0"/>
              </a:spcBef>
            </a:pPr>
            <a:r>
              <a:rPr lang="en-US" sz="8499">
                <a:solidFill>
                  <a:srgbClr val="FFFFFF"/>
                </a:solidFill>
                <a:latin typeface="Agrandir Wide Thin Bold"/>
              </a:rPr>
              <a:t>Presentors</a:t>
            </a:r>
          </a:p>
        </p:txBody>
      </p:sp>
      <p:sp>
        <p:nvSpPr>
          <p:cNvPr id="12" name="TextBox 12"/>
          <p:cNvSpPr txBox="1"/>
          <p:nvPr/>
        </p:nvSpPr>
        <p:spPr>
          <a:xfrm>
            <a:off x="1401086" y="5344296"/>
            <a:ext cx="2976809" cy="885825"/>
          </a:xfrm>
          <a:prstGeom prst="rect">
            <a:avLst/>
          </a:prstGeom>
        </p:spPr>
        <p:txBody>
          <a:bodyPr lIns="0" tIns="0" rIns="0" bIns="0" rtlCol="0" anchor="t">
            <a:spAutoFit/>
          </a:bodyPr>
          <a:lstStyle/>
          <a:p>
            <a:pPr marL="0" lvl="0" indent="0" algn="l">
              <a:lnSpc>
                <a:spcPts val="5999"/>
              </a:lnSpc>
              <a:spcBef>
                <a:spcPct val="0"/>
              </a:spcBef>
            </a:pPr>
            <a:r>
              <a:rPr lang="en-US" sz="4999">
                <a:solidFill>
                  <a:srgbClr val="47F4F4"/>
                </a:solidFill>
                <a:latin typeface="Agrandir Wide Thin Bold"/>
              </a:rPr>
              <a:t>Group 6</a:t>
            </a:r>
          </a:p>
        </p:txBody>
      </p:sp>
      <p:sp>
        <p:nvSpPr>
          <p:cNvPr id="13" name="TextBox 13"/>
          <p:cNvSpPr txBox="1"/>
          <p:nvPr/>
        </p:nvSpPr>
        <p:spPr>
          <a:xfrm>
            <a:off x="6324706" y="4418465"/>
            <a:ext cx="5141301" cy="2785111"/>
          </a:xfrm>
          <a:prstGeom prst="rect">
            <a:avLst/>
          </a:prstGeom>
        </p:spPr>
        <p:txBody>
          <a:bodyPr lIns="0" tIns="0" rIns="0" bIns="0" rtlCol="0" anchor="t">
            <a:spAutoFit/>
          </a:bodyPr>
          <a:lstStyle/>
          <a:p>
            <a:pPr marL="647695" lvl="1" indent="-323848">
              <a:lnSpc>
                <a:spcPts val="4469"/>
              </a:lnSpc>
              <a:buFont typeface="Arial"/>
              <a:buChar char="•"/>
            </a:pPr>
            <a:r>
              <a:rPr lang="en-US" sz="2999">
                <a:solidFill>
                  <a:srgbClr val="FFFFFF"/>
                </a:solidFill>
                <a:latin typeface="DM Sans"/>
              </a:rPr>
              <a:t>Abhay Vaidian</a:t>
            </a:r>
          </a:p>
          <a:p>
            <a:pPr marL="647695" lvl="1" indent="-323848">
              <a:lnSpc>
                <a:spcPts val="4469"/>
              </a:lnSpc>
              <a:buFont typeface="Arial"/>
              <a:buChar char="•"/>
            </a:pPr>
            <a:r>
              <a:rPr lang="en-US" sz="2999">
                <a:solidFill>
                  <a:srgbClr val="FFFFFF"/>
                </a:solidFill>
                <a:latin typeface="DM Sans"/>
              </a:rPr>
              <a:t>Akshaya Ananthakrishnan</a:t>
            </a:r>
          </a:p>
          <a:p>
            <a:pPr marL="647695" lvl="1" indent="-323848">
              <a:lnSpc>
                <a:spcPts val="4469"/>
              </a:lnSpc>
              <a:buFont typeface="Arial"/>
              <a:buChar char="•"/>
            </a:pPr>
            <a:r>
              <a:rPr lang="en-US" sz="2999">
                <a:solidFill>
                  <a:srgbClr val="FFFFFF"/>
                </a:solidFill>
                <a:latin typeface="DM Sans"/>
              </a:rPr>
              <a:t>Akshaya Sivakumar</a:t>
            </a:r>
          </a:p>
          <a:p>
            <a:pPr marL="647695" lvl="1" indent="-323848" algn="l">
              <a:lnSpc>
                <a:spcPts val="4469"/>
              </a:lnSpc>
              <a:spcBef>
                <a:spcPct val="0"/>
              </a:spcBef>
              <a:buFont typeface="Arial"/>
              <a:buChar char="•"/>
            </a:pPr>
            <a:r>
              <a:rPr lang="en-US" sz="2999">
                <a:solidFill>
                  <a:srgbClr val="FFFFFF"/>
                </a:solidFill>
                <a:latin typeface="DM Sans"/>
              </a:rPr>
              <a:t>Harish Sathiyanarayanan</a:t>
            </a:r>
          </a:p>
        </p:txBody>
      </p:sp>
      <p:sp>
        <p:nvSpPr>
          <p:cNvPr id="14" name="TextBox 14"/>
          <p:cNvSpPr txBox="1"/>
          <p:nvPr/>
        </p:nvSpPr>
        <p:spPr>
          <a:xfrm>
            <a:off x="12409467" y="4418466"/>
            <a:ext cx="5141301" cy="2785110"/>
          </a:xfrm>
          <a:prstGeom prst="rect">
            <a:avLst/>
          </a:prstGeom>
        </p:spPr>
        <p:txBody>
          <a:bodyPr lIns="0" tIns="0" rIns="0" bIns="0" rtlCol="0" anchor="t">
            <a:spAutoFit/>
          </a:bodyPr>
          <a:lstStyle/>
          <a:p>
            <a:pPr marL="647700" lvl="1" indent="-323850">
              <a:lnSpc>
                <a:spcPts val="4470"/>
              </a:lnSpc>
              <a:buFont typeface="Arial"/>
              <a:buChar char="•"/>
            </a:pPr>
            <a:r>
              <a:rPr lang="en-US" sz="3000">
                <a:solidFill>
                  <a:srgbClr val="FFFFFF"/>
                </a:solidFill>
                <a:latin typeface="DM Sans"/>
              </a:rPr>
              <a:t>Mohammed Zulfiqar Tabassi</a:t>
            </a:r>
          </a:p>
          <a:p>
            <a:pPr marL="647700" lvl="1" indent="-323850">
              <a:lnSpc>
                <a:spcPts val="4470"/>
              </a:lnSpc>
              <a:buFont typeface="Arial"/>
              <a:buChar char="•"/>
            </a:pPr>
            <a:r>
              <a:rPr lang="en-US" sz="3000">
                <a:solidFill>
                  <a:srgbClr val="FFFFFF"/>
                </a:solidFill>
                <a:latin typeface="DM Sans"/>
              </a:rPr>
              <a:t>Rakshit Mathur</a:t>
            </a:r>
          </a:p>
          <a:p>
            <a:pPr marL="647700" lvl="1" indent="-323850">
              <a:lnSpc>
                <a:spcPts val="4470"/>
              </a:lnSpc>
              <a:buFont typeface="Arial"/>
              <a:buChar char="•"/>
            </a:pPr>
            <a:r>
              <a:rPr lang="en-US" sz="3000">
                <a:solidFill>
                  <a:srgbClr val="FFFFFF"/>
                </a:solidFill>
                <a:latin typeface="DM Sans"/>
              </a:rPr>
              <a:t>Sriram Vegesana</a:t>
            </a:r>
          </a:p>
          <a:p>
            <a:pPr marL="647700" lvl="1" indent="-323850">
              <a:lnSpc>
                <a:spcPts val="4470"/>
              </a:lnSpc>
              <a:buFont typeface="Arial"/>
              <a:buChar char="•"/>
            </a:pPr>
            <a:r>
              <a:rPr lang="en-US" sz="3000">
                <a:solidFill>
                  <a:srgbClr val="FFFFFF"/>
                </a:solidFill>
                <a:latin typeface="DM Sans"/>
              </a:rPr>
              <a:t>Vidhi Jain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24CCD"/>
        </a:solidFill>
        <a:effectLst/>
      </p:bgPr>
    </p:bg>
    <p:spTree>
      <p:nvGrpSpPr>
        <p:cNvPr id="1" name=""/>
        <p:cNvGrpSpPr/>
        <p:nvPr/>
      </p:nvGrpSpPr>
      <p:grpSpPr>
        <a:xfrm>
          <a:off x="0" y="0"/>
          <a:ext cx="0" cy="0"/>
          <a:chOff x="0" y="0"/>
          <a:chExt cx="0" cy="0"/>
        </a:xfrm>
      </p:grpSpPr>
      <p:sp>
        <p:nvSpPr>
          <p:cNvPr id="2" name="TextBox 2"/>
          <p:cNvSpPr txBox="1"/>
          <p:nvPr/>
        </p:nvSpPr>
        <p:spPr>
          <a:xfrm>
            <a:off x="1502803" y="3429953"/>
            <a:ext cx="15926053" cy="3540454"/>
          </a:xfrm>
          <a:prstGeom prst="rect">
            <a:avLst/>
          </a:prstGeom>
        </p:spPr>
        <p:txBody>
          <a:bodyPr lIns="0" tIns="0" rIns="0" bIns="0" rtlCol="0" anchor="t">
            <a:spAutoFit/>
          </a:bodyPr>
          <a:lstStyle/>
          <a:p>
            <a:pPr algn="ctr">
              <a:lnSpc>
                <a:spcPts val="4001"/>
              </a:lnSpc>
            </a:pPr>
            <a:r>
              <a:rPr lang="en-US" sz="3126">
                <a:solidFill>
                  <a:srgbClr val="FFFFFF"/>
                </a:solidFill>
                <a:latin typeface="DM Sans"/>
              </a:rPr>
              <a:t>From our Analysis so far, we have found that there is a seasonality trend followed in the data, and also, a regular regression model gives good results with all the variables having a significant impact on the model.</a:t>
            </a:r>
          </a:p>
          <a:p>
            <a:pPr algn="ctr">
              <a:lnSpc>
                <a:spcPts val="4001"/>
              </a:lnSpc>
            </a:pPr>
            <a:r>
              <a:rPr lang="en-US" sz="3126">
                <a:solidFill>
                  <a:srgbClr val="FFFFFF"/>
                </a:solidFill>
                <a:latin typeface="DM Sans"/>
              </a:rPr>
              <a:t>Hence, the final step was to devise a pooled OLS model on the Panel data for all the stores.</a:t>
            </a:r>
          </a:p>
          <a:p>
            <a:pPr algn="ctr">
              <a:lnSpc>
                <a:spcPts val="4001"/>
              </a:lnSpc>
            </a:pPr>
            <a:endParaRPr lang="en-US" sz="3126">
              <a:solidFill>
                <a:srgbClr val="FFFFFF"/>
              </a:solidFill>
              <a:latin typeface="DM Sans"/>
            </a:endParaRPr>
          </a:p>
          <a:p>
            <a:pPr algn="ctr">
              <a:lnSpc>
                <a:spcPts val="4001"/>
              </a:lnSpc>
              <a:spcBef>
                <a:spcPct val="0"/>
              </a:spcBef>
            </a:pPr>
            <a:endParaRPr lang="en-US" sz="3126">
              <a:solidFill>
                <a:srgbClr val="FFFFFF"/>
              </a:solidFill>
              <a:latin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24CCD"/>
        </a:solidFill>
        <a:effectLst/>
      </p:bgPr>
    </p:bg>
    <p:spTree>
      <p:nvGrpSpPr>
        <p:cNvPr id="1" name=""/>
        <p:cNvGrpSpPr/>
        <p:nvPr/>
      </p:nvGrpSpPr>
      <p:grpSpPr>
        <a:xfrm>
          <a:off x="0" y="0"/>
          <a:ext cx="0" cy="0"/>
          <a:chOff x="0" y="0"/>
          <a:chExt cx="0" cy="0"/>
        </a:xfrm>
      </p:grpSpPr>
      <p:sp>
        <p:nvSpPr>
          <p:cNvPr id="2" name="Freeform 2"/>
          <p:cNvSpPr/>
          <p:nvPr/>
        </p:nvSpPr>
        <p:spPr>
          <a:xfrm>
            <a:off x="3060094" y="1664670"/>
            <a:ext cx="12898564" cy="8622330"/>
          </a:xfrm>
          <a:custGeom>
            <a:avLst/>
            <a:gdLst/>
            <a:ahLst/>
            <a:cxnLst/>
            <a:rect l="l" t="t" r="r" b="b"/>
            <a:pathLst>
              <a:path w="12898564" h="8622330">
                <a:moveTo>
                  <a:pt x="0" y="0"/>
                </a:moveTo>
                <a:lnTo>
                  <a:pt x="12898564" y="0"/>
                </a:lnTo>
                <a:lnTo>
                  <a:pt x="12898564" y="8622330"/>
                </a:lnTo>
                <a:lnTo>
                  <a:pt x="0" y="8622330"/>
                </a:lnTo>
                <a:lnTo>
                  <a:pt x="0" y="0"/>
                </a:lnTo>
                <a:close/>
              </a:path>
            </a:pathLst>
          </a:custGeom>
          <a:blipFill>
            <a:blip r:embed="rId2"/>
            <a:stretch>
              <a:fillRect l="-561" r="-561" b="-7057"/>
            </a:stretch>
          </a:blipFill>
        </p:spPr>
        <p:txBody>
          <a:bodyPr/>
          <a:lstStyle/>
          <a:p>
            <a:endParaRPr lang="en-US"/>
          </a:p>
        </p:txBody>
      </p:sp>
      <p:sp>
        <p:nvSpPr>
          <p:cNvPr id="3" name="TextBox 3"/>
          <p:cNvSpPr txBox="1"/>
          <p:nvPr/>
        </p:nvSpPr>
        <p:spPr>
          <a:xfrm>
            <a:off x="6116896" y="159703"/>
            <a:ext cx="6054209"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Panel data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24CCD"/>
        </a:solidFill>
        <a:effectLst/>
      </p:bgPr>
    </p:bg>
    <p:spTree>
      <p:nvGrpSpPr>
        <p:cNvPr id="1" name=""/>
        <p:cNvGrpSpPr/>
        <p:nvPr/>
      </p:nvGrpSpPr>
      <p:grpSpPr>
        <a:xfrm>
          <a:off x="0" y="0"/>
          <a:ext cx="0" cy="0"/>
          <a:chOff x="0" y="0"/>
          <a:chExt cx="0" cy="0"/>
        </a:xfrm>
      </p:grpSpPr>
      <p:sp>
        <p:nvSpPr>
          <p:cNvPr id="2" name="Freeform 2"/>
          <p:cNvSpPr/>
          <p:nvPr/>
        </p:nvSpPr>
        <p:spPr>
          <a:xfrm>
            <a:off x="550039" y="1081580"/>
            <a:ext cx="16709261" cy="4061920"/>
          </a:xfrm>
          <a:custGeom>
            <a:avLst/>
            <a:gdLst/>
            <a:ahLst/>
            <a:cxnLst/>
            <a:rect l="l" t="t" r="r" b="b"/>
            <a:pathLst>
              <a:path w="16709261" h="4061920">
                <a:moveTo>
                  <a:pt x="0" y="0"/>
                </a:moveTo>
                <a:lnTo>
                  <a:pt x="16709261" y="0"/>
                </a:lnTo>
                <a:lnTo>
                  <a:pt x="16709261" y="4061920"/>
                </a:lnTo>
                <a:lnTo>
                  <a:pt x="0" y="4061920"/>
                </a:lnTo>
                <a:lnTo>
                  <a:pt x="0" y="0"/>
                </a:lnTo>
                <a:close/>
              </a:path>
            </a:pathLst>
          </a:custGeom>
          <a:blipFill>
            <a:blip r:embed="rId2"/>
            <a:stretch>
              <a:fillRect/>
            </a:stretch>
          </a:blipFill>
        </p:spPr>
        <p:txBody>
          <a:bodyPr/>
          <a:lstStyle/>
          <a:p>
            <a:endParaRPr lang="en-US"/>
          </a:p>
        </p:txBody>
      </p:sp>
      <p:sp>
        <p:nvSpPr>
          <p:cNvPr id="3" name="Freeform 3"/>
          <p:cNvSpPr/>
          <p:nvPr/>
        </p:nvSpPr>
        <p:spPr>
          <a:xfrm>
            <a:off x="550039" y="5607833"/>
            <a:ext cx="11430947" cy="4004904"/>
          </a:xfrm>
          <a:custGeom>
            <a:avLst/>
            <a:gdLst/>
            <a:ahLst/>
            <a:cxnLst/>
            <a:rect l="l" t="t" r="r" b="b"/>
            <a:pathLst>
              <a:path w="11430947" h="4004904">
                <a:moveTo>
                  <a:pt x="0" y="0"/>
                </a:moveTo>
                <a:lnTo>
                  <a:pt x="11430947" y="0"/>
                </a:lnTo>
                <a:lnTo>
                  <a:pt x="11430947" y="4004905"/>
                </a:lnTo>
                <a:lnTo>
                  <a:pt x="0" y="400490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0" y="141605"/>
            <a:ext cx="9452715"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Pooled OLS Model testing</a:t>
            </a:r>
          </a:p>
        </p:txBody>
      </p:sp>
      <p:sp>
        <p:nvSpPr>
          <p:cNvPr id="5" name="TextBox 5"/>
          <p:cNvSpPr txBox="1"/>
          <p:nvPr/>
        </p:nvSpPr>
        <p:spPr>
          <a:xfrm>
            <a:off x="12202715" y="5541158"/>
            <a:ext cx="6085285" cy="4780915"/>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If p value less than alpha (0.05), then there is no heteroskedasticity vice versa. Because p value is 3.53 that more than 0.05, so there is violation in heteroskedasticity</a:t>
            </a:r>
          </a:p>
          <a:p>
            <a:pPr algn="ctr">
              <a:lnSpc>
                <a:spcPts val="4759"/>
              </a:lnSpc>
            </a:pPr>
            <a:endParaRPr lang="en-US" sz="3399">
              <a:solidFill>
                <a:srgbClr val="FFFFFF"/>
              </a:solidFill>
              <a:latin typeface="Canva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24CCD"/>
        </a:solidFill>
        <a:effectLst/>
      </p:bgPr>
    </p:bg>
    <p:spTree>
      <p:nvGrpSpPr>
        <p:cNvPr id="1" name=""/>
        <p:cNvGrpSpPr/>
        <p:nvPr/>
      </p:nvGrpSpPr>
      <p:grpSpPr>
        <a:xfrm>
          <a:off x="0" y="0"/>
          <a:ext cx="0" cy="0"/>
          <a:chOff x="0" y="0"/>
          <a:chExt cx="0" cy="0"/>
        </a:xfrm>
      </p:grpSpPr>
      <p:sp>
        <p:nvSpPr>
          <p:cNvPr id="2" name="Freeform 2"/>
          <p:cNvSpPr/>
          <p:nvPr/>
        </p:nvSpPr>
        <p:spPr>
          <a:xfrm>
            <a:off x="1028700" y="1419197"/>
            <a:ext cx="13010319" cy="3267253"/>
          </a:xfrm>
          <a:custGeom>
            <a:avLst/>
            <a:gdLst/>
            <a:ahLst/>
            <a:cxnLst/>
            <a:rect l="l" t="t" r="r" b="b"/>
            <a:pathLst>
              <a:path w="13010319" h="3267253">
                <a:moveTo>
                  <a:pt x="0" y="0"/>
                </a:moveTo>
                <a:lnTo>
                  <a:pt x="13010319" y="0"/>
                </a:lnTo>
                <a:lnTo>
                  <a:pt x="13010319" y="3267253"/>
                </a:lnTo>
                <a:lnTo>
                  <a:pt x="0" y="3267253"/>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41605"/>
            <a:ext cx="9452715"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Pooled OLS Model testing</a:t>
            </a:r>
          </a:p>
        </p:txBody>
      </p:sp>
      <p:sp>
        <p:nvSpPr>
          <p:cNvPr id="4" name="TextBox 4"/>
          <p:cNvSpPr txBox="1"/>
          <p:nvPr/>
        </p:nvSpPr>
        <p:spPr>
          <a:xfrm>
            <a:off x="1028700" y="4819967"/>
            <a:ext cx="16760694" cy="418084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The Durbin-Watson statistic is 0.1126, which is much less than 2. This suggests a strong positive autocorrelation among the residuals. Such a result can invalidate the statistical tests of significance that assume independence of residuals, leading to unreliable coefficient estimates and other inferential statistics.</a:t>
            </a:r>
          </a:p>
          <a:p>
            <a:pPr algn="ctr">
              <a:lnSpc>
                <a:spcPts val="4759"/>
              </a:lnSpc>
            </a:pPr>
            <a:endParaRPr lang="en-US" sz="3399">
              <a:solidFill>
                <a:srgbClr val="FFFFFF"/>
              </a:solidFill>
              <a:latin typeface="Canva Sans"/>
            </a:endParaRPr>
          </a:p>
          <a:p>
            <a:pPr algn="ctr">
              <a:lnSpc>
                <a:spcPts val="4759"/>
              </a:lnSpc>
            </a:pPr>
            <a:r>
              <a:rPr lang="en-US" sz="3399">
                <a:solidFill>
                  <a:srgbClr val="FFFFFF"/>
                </a:solidFill>
                <a:latin typeface="Canva Sans"/>
              </a:rPr>
              <a:t>Well here we will use Fixed Effect and Random Effect method.</a:t>
            </a:r>
          </a:p>
          <a:p>
            <a:pPr algn="ctr">
              <a:lnSpc>
                <a:spcPts val="4759"/>
              </a:lnSpc>
            </a:pPr>
            <a:endParaRPr lang="en-US" sz="3399">
              <a:solidFill>
                <a:srgbClr val="FFFFFF"/>
              </a:solidFill>
              <a:latin typeface="Canva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24CCD"/>
        </a:solidFill>
        <a:effectLst/>
      </p:bgPr>
    </p:bg>
    <p:spTree>
      <p:nvGrpSpPr>
        <p:cNvPr id="1" name=""/>
        <p:cNvGrpSpPr/>
        <p:nvPr/>
      </p:nvGrpSpPr>
      <p:grpSpPr>
        <a:xfrm>
          <a:off x="0" y="0"/>
          <a:ext cx="0" cy="0"/>
          <a:chOff x="0" y="0"/>
          <a:chExt cx="0" cy="0"/>
        </a:xfrm>
      </p:grpSpPr>
      <p:sp>
        <p:nvSpPr>
          <p:cNvPr id="2" name="Freeform 2"/>
          <p:cNvSpPr/>
          <p:nvPr/>
        </p:nvSpPr>
        <p:spPr>
          <a:xfrm>
            <a:off x="1028700" y="1205188"/>
            <a:ext cx="12089661" cy="3569649"/>
          </a:xfrm>
          <a:custGeom>
            <a:avLst/>
            <a:gdLst/>
            <a:ahLst/>
            <a:cxnLst/>
            <a:rect l="l" t="t" r="r" b="b"/>
            <a:pathLst>
              <a:path w="12089661" h="3569649">
                <a:moveTo>
                  <a:pt x="0" y="0"/>
                </a:moveTo>
                <a:lnTo>
                  <a:pt x="12089661" y="0"/>
                </a:lnTo>
                <a:lnTo>
                  <a:pt x="12089661" y="3569649"/>
                </a:lnTo>
                <a:lnTo>
                  <a:pt x="0" y="3569649"/>
                </a:lnTo>
                <a:lnTo>
                  <a:pt x="0" y="0"/>
                </a:lnTo>
                <a:close/>
              </a:path>
            </a:pathLst>
          </a:custGeom>
          <a:blipFill>
            <a:blip r:embed="rId2"/>
            <a:stretch>
              <a:fillRect/>
            </a:stretch>
          </a:blipFill>
        </p:spPr>
        <p:txBody>
          <a:bodyPr/>
          <a:lstStyle/>
          <a:p>
            <a:endParaRPr lang="en-US"/>
          </a:p>
        </p:txBody>
      </p:sp>
      <p:sp>
        <p:nvSpPr>
          <p:cNvPr id="3" name="Freeform 3"/>
          <p:cNvSpPr/>
          <p:nvPr/>
        </p:nvSpPr>
        <p:spPr>
          <a:xfrm>
            <a:off x="1028700" y="6186814"/>
            <a:ext cx="9194138" cy="2663526"/>
          </a:xfrm>
          <a:custGeom>
            <a:avLst/>
            <a:gdLst/>
            <a:ahLst/>
            <a:cxnLst/>
            <a:rect l="l" t="t" r="r" b="b"/>
            <a:pathLst>
              <a:path w="9194138" h="2663526">
                <a:moveTo>
                  <a:pt x="0" y="0"/>
                </a:moveTo>
                <a:lnTo>
                  <a:pt x="9194138" y="0"/>
                </a:lnTo>
                <a:lnTo>
                  <a:pt x="9194138" y="2663527"/>
                </a:lnTo>
                <a:lnTo>
                  <a:pt x="0" y="2663527"/>
                </a:lnTo>
                <a:lnTo>
                  <a:pt x="0" y="0"/>
                </a:lnTo>
                <a:close/>
              </a:path>
            </a:pathLst>
          </a:custGeom>
          <a:blipFill>
            <a:blip r:embed="rId3"/>
            <a:stretch>
              <a:fillRect r="-11987"/>
            </a:stretch>
          </a:blipFill>
        </p:spPr>
        <p:txBody>
          <a:bodyPr/>
          <a:lstStyle/>
          <a:p>
            <a:endParaRPr lang="en-US"/>
          </a:p>
        </p:txBody>
      </p:sp>
      <p:sp>
        <p:nvSpPr>
          <p:cNvPr id="4" name="TextBox 4"/>
          <p:cNvSpPr txBox="1"/>
          <p:nvPr/>
        </p:nvSpPr>
        <p:spPr>
          <a:xfrm>
            <a:off x="0" y="141605"/>
            <a:ext cx="17259300"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Fixed effect or Random effect (Hausman test)</a:t>
            </a:r>
          </a:p>
        </p:txBody>
      </p:sp>
      <p:sp>
        <p:nvSpPr>
          <p:cNvPr id="5" name="TextBox 5"/>
          <p:cNvSpPr txBox="1"/>
          <p:nvPr/>
        </p:nvSpPr>
        <p:spPr>
          <a:xfrm>
            <a:off x="1028700" y="4708162"/>
            <a:ext cx="6997686" cy="1297678"/>
          </a:xfrm>
          <a:prstGeom prst="rect">
            <a:avLst/>
          </a:prstGeom>
        </p:spPr>
        <p:txBody>
          <a:bodyPr lIns="0" tIns="0" rIns="0" bIns="0" rtlCol="0" anchor="t">
            <a:spAutoFit/>
          </a:bodyPr>
          <a:lstStyle/>
          <a:p>
            <a:pPr>
              <a:lnSpc>
                <a:spcPts val="5260"/>
              </a:lnSpc>
            </a:pPr>
            <a:r>
              <a:rPr lang="en-US" sz="3757">
                <a:solidFill>
                  <a:srgbClr val="FFFFFF"/>
                </a:solidFill>
                <a:latin typeface="Canva Sans"/>
              </a:rPr>
              <a:t>H0: The preferred model is RE</a:t>
            </a:r>
          </a:p>
          <a:p>
            <a:pPr>
              <a:lnSpc>
                <a:spcPts val="5260"/>
              </a:lnSpc>
            </a:pPr>
            <a:r>
              <a:rPr lang="en-US" sz="3757">
                <a:solidFill>
                  <a:srgbClr val="FFFFFF"/>
                </a:solidFill>
                <a:latin typeface="Canva Sans"/>
              </a:rPr>
              <a:t>H1:  The preferred model is FE </a:t>
            </a:r>
          </a:p>
        </p:txBody>
      </p:sp>
      <p:sp>
        <p:nvSpPr>
          <p:cNvPr id="6" name="TextBox 6"/>
          <p:cNvSpPr txBox="1"/>
          <p:nvPr/>
        </p:nvSpPr>
        <p:spPr>
          <a:xfrm>
            <a:off x="10222838" y="6120139"/>
            <a:ext cx="7863441" cy="3713841"/>
          </a:xfrm>
          <a:prstGeom prst="rect">
            <a:avLst/>
          </a:prstGeom>
        </p:spPr>
        <p:txBody>
          <a:bodyPr lIns="0" tIns="0" rIns="0" bIns="0" rtlCol="0" anchor="t">
            <a:spAutoFit/>
          </a:bodyPr>
          <a:lstStyle/>
          <a:p>
            <a:pPr algn="ctr">
              <a:lnSpc>
                <a:spcPts val="4940"/>
              </a:lnSpc>
            </a:pPr>
            <a:r>
              <a:rPr lang="en-US" sz="3528">
                <a:solidFill>
                  <a:srgbClr val="FFFFFF"/>
                </a:solidFill>
                <a:latin typeface="Canva Sans"/>
              </a:rPr>
              <a:t>Given the p-value &gt; 0.05 , it suggests that the random effects model might be suitable since it allows for generalizing inferences beyond the sample used in the study.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24CCD"/>
        </a:solidFill>
        <a:effectLst/>
      </p:bgPr>
    </p:bg>
    <p:spTree>
      <p:nvGrpSpPr>
        <p:cNvPr id="1" name=""/>
        <p:cNvGrpSpPr/>
        <p:nvPr/>
      </p:nvGrpSpPr>
      <p:grpSpPr>
        <a:xfrm>
          <a:off x="0" y="0"/>
          <a:ext cx="0" cy="0"/>
          <a:chOff x="0" y="0"/>
          <a:chExt cx="0" cy="0"/>
        </a:xfrm>
      </p:grpSpPr>
      <p:sp>
        <p:nvSpPr>
          <p:cNvPr id="2" name="Freeform 2"/>
          <p:cNvSpPr/>
          <p:nvPr/>
        </p:nvSpPr>
        <p:spPr>
          <a:xfrm>
            <a:off x="1028700" y="1726247"/>
            <a:ext cx="9641242" cy="8345246"/>
          </a:xfrm>
          <a:custGeom>
            <a:avLst/>
            <a:gdLst/>
            <a:ahLst/>
            <a:cxnLst/>
            <a:rect l="l" t="t" r="r" b="b"/>
            <a:pathLst>
              <a:path w="9641242" h="8345246">
                <a:moveTo>
                  <a:pt x="0" y="0"/>
                </a:moveTo>
                <a:lnTo>
                  <a:pt x="9641242" y="0"/>
                </a:lnTo>
                <a:lnTo>
                  <a:pt x="9641242" y="8345246"/>
                </a:lnTo>
                <a:lnTo>
                  <a:pt x="0" y="834524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59703"/>
            <a:ext cx="10096500" cy="3199594"/>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Canva Sans Bold"/>
              </a:rPr>
              <a:t>Results Interpretation</a:t>
            </a:r>
          </a:p>
        </p:txBody>
      </p:sp>
      <p:sp>
        <p:nvSpPr>
          <p:cNvPr id="4" name="TextBox 4"/>
          <p:cNvSpPr txBox="1"/>
          <p:nvPr/>
        </p:nvSpPr>
        <p:spPr>
          <a:xfrm>
            <a:off x="10916838" y="2419667"/>
            <a:ext cx="6951284" cy="4780915"/>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We see here that all independent variable (Temperature, CPI, Fuel Price and Unemployemnet) are significant on Weekly Sales. Although these relationship has significant correlation, the slopes are small, so is R2.</a:t>
            </a:r>
          </a:p>
          <a:p>
            <a:pPr algn="ctr">
              <a:lnSpc>
                <a:spcPts val="4759"/>
              </a:lnSpc>
            </a:pPr>
            <a:endParaRPr lang="en-US" sz="3399">
              <a:solidFill>
                <a:srgbClr val="FFFFFF"/>
              </a:solidFill>
              <a:latin typeface="Canva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24CCD"/>
        </a:solidFill>
        <a:effectLst/>
      </p:bgPr>
    </p:bg>
    <p:spTree>
      <p:nvGrpSpPr>
        <p:cNvPr id="1" name=""/>
        <p:cNvGrpSpPr/>
        <p:nvPr/>
      </p:nvGrpSpPr>
      <p:grpSpPr>
        <a:xfrm>
          <a:off x="0" y="0"/>
          <a:ext cx="0" cy="0"/>
          <a:chOff x="0" y="0"/>
          <a:chExt cx="0" cy="0"/>
        </a:xfrm>
      </p:grpSpPr>
      <p:sp>
        <p:nvSpPr>
          <p:cNvPr id="2" name="TextBox 2"/>
          <p:cNvSpPr txBox="1"/>
          <p:nvPr/>
        </p:nvSpPr>
        <p:spPr>
          <a:xfrm>
            <a:off x="1028700" y="2131874"/>
            <a:ext cx="15841008" cy="7807887"/>
          </a:xfrm>
          <a:prstGeom prst="rect">
            <a:avLst/>
          </a:prstGeom>
        </p:spPr>
        <p:txBody>
          <a:bodyPr lIns="0" tIns="0" rIns="0" bIns="0" rtlCol="0" anchor="t">
            <a:spAutoFit/>
          </a:bodyPr>
          <a:lstStyle/>
          <a:p>
            <a:pPr algn="just">
              <a:lnSpc>
                <a:spcPts val="3430"/>
              </a:lnSpc>
            </a:pPr>
            <a:endParaRPr/>
          </a:p>
          <a:p>
            <a:pPr marL="571200" lvl="1" indent="-285600" algn="just">
              <a:lnSpc>
                <a:spcPts val="3703"/>
              </a:lnSpc>
              <a:buFont typeface="Arial"/>
              <a:buChar char="•"/>
            </a:pPr>
            <a:r>
              <a:rPr lang="en-US" sz="2645">
                <a:solidFill>
                  <a:srgbClr val="FFFFFF"/>
                </a:solidFill>
                <a:latin typeface="Canva Sans"/>
              </a:rPr>
              <a:t>There is seasonal component in sales through holiday date, so the management have to taking into account the seasonal to stocking, merchandising, marketing etc. decision.</a:t>
            </a:r>
          </a:p>
          <a:p>
            <a:pPr algn="just">
              <a:lnSpc>
                <a:spcPts val="3703"/>
              </a:lnSpc>
            </a:pPr>
            <a:endParaRPr lang="en-US" sz="2645">
              <a:solidFill>
                <a:srgbClr val="FFFFFF"/>
              </a:solidFill>
              <a:latin typeface="Canva Sans"/>
            </a:endParaRPr>
          </a:p>
          <a:p>
            <a:pPr marL="571200" lvl="1" indent="-285600" algn="just">
              <a:lnSpc>
                <a:spcPts val="3703"/>
              </a:lnSpc>
              <a:buFont typeface="Arial"/>
              <a:buChar char="•"/>
            </a:pPr>
            <a:r>
              <a:rPr lang="en-US" sz="2645">
                <a:solidFill>
                  <a:srgbClr val="FFFFFF"/>
                </a:solidFill>
                <a:latin typeface="Canva Sans"/>
              </a:rPr>
              <a:t>Although Thanksgiving Holiday in November contributed more sales than other holiday, it seems that December has higher MoM growth sales happening before Christmas.</a:t>
            </a:r>
          </a:p>
          <a:p>
            <a:pPr algn="just">
              <a:lnSpc>
                <a:spcPts val="3703"/>
              </a:lnSpc>
            </a:pPr>
            <a:endParaRPr lang="en-US" sz="2645">
              <a:solidFill>
                <a:srgbClr val="FFFFFF"/>
              </a:solidFill>
              <a:latin typeface="Canva Sans"/>
            </a:endParaRPr>
          </a:p>
          <a:p>
            <a:pPr marL="571200" lvl="1" indent="-285600" algn="just">
              <a:lnSpc>
                <a:spcPts val="3703"/>
              </a:lnSpc>
              <a:buFont typeface="Arial"/>
              <a:buChar char="•"/>
            </a:pPr>
            <a:r>
              <a:rPr lang="en-US" sz="2645">
                <a:solidFill>
                  <a:srgbClr val="FFFFFF"/>
                </a:solidFill>
                <a:latin typeface="Canva Sans"/>
              </a:rPr>
              <a:t>Store 20 indeed has a high sales volume for 3 years. However, it's growth has been dominated by holiday date. Forecasting weekly sales of store 20 the results match the actual value.</a:t>
            </a:r>
          </a:p>
          <a:p>
            <a:pPr algn="just">
              <a:lnSpc>
                <a:spcPts val="3703"/>
              </a:lnSpc>
            </a:pPr>
            <a:endParaRPr lang="en-US" sz="2645">
              <a:solidFill>
                <a:srgbClr val="FFFFFF"/>
              </a:solidFill>
              <a:latin typeface="Canva Sans"/>
            </a:endParaRPr>
          </a:p>
          <a:p>
            <a:pPr marL="571200" lvl="1" indent="-285600" algn="just">
              <a:lnSpc>
                <a:spcPts val="3703"/>
              </a:lnSpc>
              <a:buFont typeface="Arial"/>
              <a:buChar char="•"/>
            </a:pPr>
            <a:r>
              <a:rPr lang="en-US" sz="2645">
                <a:solidFill>
                  <a:srgbClr val="FFFFFF"/>
                </a:solidFill>
                <a:latin typeface="Canva Sans"/>
              </a:rPr>
              <a:t>Simple OLS regression model shows that all the variables have a significant impact on Sales.</a:t>
            </a:r>
          </a:p>
          <a:p>
            <a:pPr algn="just">
              <a:lnSpc>
                <a:spcPts val="3703"/>
              </a:lnSpc>
            </a:pPr>
            <a:endParaRPr lang="en-US" sz="2645">
              <a:solidFill>
                <a:srgbClr val="FFFFFF"/>
              </a:solidFill>
              <a:latin typeface="Canva Sans"/>
            </a:endParaRPr>
          </a:p>
          <a:p>
            <a:pPr marL="571200" lvl="1" indent="-285600" algn="just">
              <a:lnSpc>
                <a:spcPts val="3703"/>
              </a:lnSpc>
              <a:buFont typeface="Arial"/>
              <a:buChar char="•"/>
            </a:pPr>
            <a:r>
              <a:rPr lang="en-US" sz="2645">
                <a:solidFill>
                  <a:srgbClr val="FFFFFF"/>
                </a:solidFill>
                <a:latin typeface="Canva Sans"/>
              </a:rPr>
              <a:t>Using econometrics (panel regression method), we found that macroeconomic condition have significant relationship with weekly_sales even though it has small slope and R2. It means that there are external factor outside the model greatly affecting Walmart sales. Possibly it can be the customer buying behaviour, social factor, technology and other issue.</a:t>
            </a:r>
          </a:p>
          <a:p>
            <a:pPr algn="just">
              <a:lnSpc>
                <a:spcPts val="3157"/>
              </a:lnSpc>
            </a:pPr>
            <a:endParaRPr lang="en-US" sz="2645">
              <a:solidFill>
                <a:srgbClr val="FFFFFF"/>
              </a:solidFill>
              <a:latin typeface="Canva Sans"/>
            </a:endParaRPr>
          </a:p>
        </p:txBody>
      </p:sp>
      <p:sp>
        <p:nvSpPr>
          <p:cNvPr id="3" name="TextBox 3"/>
          <p:cNvSpPr txBox="1"/>
          <p:nvPr/>
        </p:nvSpPr>
        <p:spPr>
          <a:xfrm>
            <a:off x="1028700" y="252769"/>
            <a:ext cx="8565894" cy="1549811"/>
          </a:xfrm>
          <a:prstGeom prst="rect">
            <a:avLst/>
          </a:prstGeom>
        </p:spPr>
        <p:txBody>
          <a:bodyPr lIns="0" tIns="0" rIns="0" bIns="0" rtlCol="0" anchor="t">
            <a:spAutoFit/>
          </a:bodyPr>
          <a:lstStyle/>
          <a:p>
            <a:pPr algn="ctr">
              <a:lnSpc>
                <a:spcPts val="12725"/>
              </a:lnSpc>
            </a:pPr>
            <a:r>
              <a:rPr lang="en-US" sz="9089">
                <a:solidFill>
                  <a:srgbClr val="FFFFFF"/>
                </a:solidFill>
                <a:latin typeface="Canva Sans Bold"/>
              </a:rPr>
              <a:t>Conclusions: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24CCD"/>
        </a:solidFill>
        <a:effectLst/>
      </p:bgPr>
    </p:bg>
    <p:spTree>
      <p:nvGrpSpPr>
        <p:cNvPr id="1" name=""/>
        <p:cNvGrpSpPr/>
        <p:nvPr/>
      </p:nvGrpSpPr>
      <p:grpSpPr>
        <a:xfrm>
          <a:off x="0" y="0"/>
          <a:ext cx="0" cy="0"/>
          <a:chOff x="0" y="0"/>
          <a:chExt cx="0" cy="0"/>
        </a:xfrm>
      </p:grpSpPr>
      <p:grpSp>
        <p:nvGrpSpPr>
          <p:cNvPr id="2" name="Group 2"/>
          <p:cNvGrpSpPr/>
          <p:nvPr/>
        </p:nvGrpSpPr>
        <p:grpSpPr>
          <a:xfrm>
            <a:off x="357337" y="357337"/>
            <a:ext cx="17573326" cy="657076"/>
            <a:chOff x="0" y="0"/>
            <a:chExt cx="23431102" cy="876101"/>
          </a:xfrm>
        </p:grpSpPr>
        <p:sp>
          <p:nvSpPr>
            <p:cNvPr id="3" name="AutoShape 3"/>
            <p:cNvSpPr/>
            <p:nvPr/>
          </p:nvSpPr>
          <p:spPr>
            <a:xfrm>
              <a:off x="19050" y="0"/>
              <a:ext cx="23393002" cy="0"/>
            </a:xfrm>
            <a:prstGeom prst="line">
              <a:avLst/>
            </a:prstGeom>
            <a:ln w="38100" cap="flat">
              <a:solidFill>
                <a:srgbClr val="47F4F4"/>
              </a:solidFill>
              <a:prstDash val="solid"/>
              <a:headEnd type="none" w="sm" len="sm"/>
              <a:tailEnd type="none" w="sm" len="sm"/>
            </a:ln>
          </p:spPr>
          <p:txBody>
            <a:bodyPr/>
            <a:lstStyle/>
            <a:p>
              <a:endParaRPr lang="en-US"/>
            </a:p>
          </p:txBody>
        </p:sp>
        <p:sp>
          <p:nvSpPr>
            <p:cNvPr id="4" name="AutoShape 4"/>
            <p:cNvSpPr/>
            <p:nvPr/>
          </p:nvSpPr>
          <p:spPr>
            <a:xfrm rot="5400000">
              <a:off x="-419000" y="419000"/>
              <a:ext cx="876101" cy="0"/>
            </a:xfrm>
            <a:prstGeom prst="line">
              <a:avLst/>
            </a:prstGeom>
            <a:ln w="38100" cap="flat">
              <a:solidFill>
                <a:srgbClr val="47F4F4"/>
              </a:solidFill>
              <a:prstDash val="solid"/>
              <a:headEnd type="none" w="sm" len="sm"/>
              <a:tailEnd type="none" w="sm" len="sm"/>
            </a:ln>
          </p:spPr>
          <p:txBody>
            <a:bodyPr/>
            <a:lstStyle/>
            <a:p>
              <a:endParaRPr lang="en-US"/>
            </a:p>
          </p:txBody>
        </p:sp>
        <p:sp>
          <p:nvSpPr>
            <p:cNvPr id="5" name="AutoShape 5"/>
            <p:cNvSpPr/>
            <p:nvPr/>
          </p:nvSpPr>
          <p:spPr>
            <a:xfrm rot="5400000">
              <a:off x="22974001" y="419000"/>
              <a:ext cx="876101" cy="0"/>
            </a:xfrm>
            <a:prstGeom prst="line">
              <a:avLst/>
            </a:prstGeom>
            <a:ln w="38100" cap="flat">
              <a:solidFill>
                <a:srgbClr val="47F4F4"/>
              </a:solidFill>
              <a:prstDash val="solid"/>
              <a:headEnd type="none" w="sm" len="sm"/>
              <a:tailEnd type="none" w="sm" len="sm"/>
            </a:ln>
          </p:spPr>
          <p:txBody>
            <a:bodyPr/>
            <a:lstStyle/>
            <a:p>
              <a:endParaRPr lang="en-US"/>
            </a:p>
          </p:txBody>
        </p:sp>
      </p:grpSp>
      <p:grpSp>
        <p:nvGrpSpPr>
          <p:cNvPr id="6" name="Group 6"/>
          <p:cNvGrpSpPr/>
          <p:nvPr/>
        </p:nvGrpSpPr>
        <p:grpSpPr>
          <a:xfrm rot="-10800000">
            <a:off x="357337" y="9272588"/>
            <a:ext cx="17573326" cy="657076"/>
            <a:chOff x="0" y="0"/>
            <a:chExt cx="23431102" cy="876101"/>
          </a:xfrm>
        </p:grpSpPr>
        <p:sp>
          <p:nvSpPr>
            <p:cNvPr id="7" name="AutoShape 7"/>
            <p:cNvSpPr/>
            <p:nvPr/>
          </p:nvSpPr>
          <p:spPr>
            <a:xfrm>
              <a:off x="19050" y="0"/>
              <a:ext cx="23393002" cy="0"/>
            </a:xfrm>
            <a:prstGeom prst="line">
              <a:avLst/>
            </a:prstGeom>
            <a:ln w="38100" cap="flat">
              <a:solidFill>
                <a:srgbClr val="47F4F4"/>
              </a:solidFill>
              <a:prstDash val="solid"/>
              <a:headEnd type="none" w="sm" len="sm"/>
              <a:tailEnd type="none" w="sm" len="sm"/>
            </a:ln>
          </p:spPr>
          <p:txBody>
            <a:bodyPr/>
            <a:lstStyle/>
            <a:p>
              <a:endParaRPr lang="en-US"/>
            </a:p>
          </p:txBody>
        </p:sp>
        <p:sp>
          <p:nvSpPr>
            <p:cNvPr id="8" name="AutoShape 8"/>
            <p:cNvSpPr/>
            <p:nvPr/>
          </p:nvSpPr>
          <p:spPr>
            <a:xfrm rot="5400000">
              <a:off x="-419000" y="419000"/>
              <a:ext cx="876101" cy="0"/>
            </a:xfrm>
            <a:prstGeom prst="line">
              <a:avLst/>
            </a:prstGeom>
            <a:ln w="38100" cap="flat">
              <a:solidFill>
                <a:srgbClr val="47F4F4"/>
              </a:solidFill>
              <a:prstDash val="solid"/>
              <a:headEnd type="none" w="sm" len="sm"/>
              <a:tailEnd type="none" w="sm" len="sm"/>
            </a:ln>
          </p:spPr>
          <p:txBody>
            <a:bodyPr/>
            <a:lstStyle/>
            <a:p>
              <a:endParaRPr lang="en-US"/>
            </a:p>
          </p:txBody>
        </p:sp>
        <p:sp>
          <p:nvSpPr>
            <p:cNvPr id="9" name="AutoShape 9"/>
            <p:cNvSpPr/>
            <p:nvPr/>
          </p:nvSpPr>
          <p:spPr>
            <a:xfrm rot="5400000">
              <a:off x="22974001" y="419000"/>
              <a:ext cx="876101" cy="0"/>
            </a:xfrm>
            <a:prstGeom prst="line">
              <a:avLst/>
            </a:prstGeom>
            <a:ln w="38100" cap="flat">
              <a:solidFill>
                <a:srgbClr val="47F4F4"/>
              </a:solidFill>
              <a:prstDash val="solid"/>
              <a:headEnd type="none" w="sm" len="sm"/>
              <a:tailEnd type="none" w="sm" len="sm"/>
            </a:ln>
          </p:spPr>
          <p:txBody>
            <a:bodyPr/>
            <a:lstStyle/>
            <a:p>
              <a:endParaRPr lang="en-US"/>
            </a:p>
          </p:txBody>
        </p:sp>
      </p:grpSp>
      <p:sp>
        <p:nvSpPr>
          <p:cNvPr id="10" name="Freeform 10"/>
          <p:cNvSpPr/>
          <p:nvPr/>
        </p:nvSpPr>
        <p:spPr>
          <a:xfrm>
            <a:off x="3178441" y="5982448"/>
            <a:ext cx="11931118" cy="8807335"/>
          </a:xfrm>
          <a:custGeom>
            <a:avLst/>
            <a:gdLst/>
            <a:ahLst/>
            <a:cxnLst/>
            <a:rect l="l" t="t" r="r" b="b"/>
            <a:pathLst>
              <a:path w="11931118" h="8807335">
                <a:moveTo>
                  <a:pt x="0" y="0"/>
                </a:moveTo>
                <a:lnTo>
                  <a:pt x="11931118" y="0"/>
                </a:lnTo>
                <a:lnTo>
                  <a:pt x="11931118" y="8807335"/>
                </a:lnTo>
                <a:lnTo>
                  <a:pt x="0" y="8807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a:off x="3178441" y="-4502783"/>
            <a:ext cx="11931118" cy="8807335"/>
          </a:xfrm>
          <a:custGeom>
            <a:avLst/>
            <a:gdLst/>
            <a:ahLst/>
            <a:cxnLst/>
            <a:rect l="l" t="t" r="r" b="b"/>
            <a:pathLst>
              <a:path w="11931118" h="8807335">
                <a:moveTo>
                  <a:pt x="0" y="0"/>
                </a:moveTo>
                <a:lnTo>
                  <a:pt x="11931118" y="0"/>
                </a:lnTo>
                <a:lnTo>
                  <a:pt x="11931118" y="8807335"/>
                </a:lnTo>
                <a:lnTo>
                  <a:pt x="0" y="8807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2"/>
          <p:cNvSpPr txBox="1"/>
          <p:nvPr/>
        </p:nvSpPr>
        <p:spPr>
          <a:xfrm>
            <a:off x="2054680" y="3362325"/>
            <a:ext cx="14178639" cy="3076575"/>
          </a:xfrm>
          <a:prstGeom prst="rect">
            <a:avLst/>
          </a:prstGeom>
        </p:spPr>
        <p:txBody>
          <a:bodyPr lIns="0" tIns="0" rIns="0" bIns="0" rtlCol="0" anchor="t">
            <a:spAutoFit/>
          </a:bodyPr>
          <a:lstStyle/>
          <a:p>
            <a:pPr marL="0" lvl="0" indent="0" algn="ctr">
              <a:lnSpc>
                <a:spcPts val="20400"/>
              </a:lnSpc>
              <a:spcBef>
                <a:spcPct val="0"/>
              </a:spcBef>
            </a:pPr>
            <a:r>
              <a:rPr lang="en-US" sz="17000" u="none">
                <a:solidFill>
                  <a:srgbClr val="FFFFFF"/>
                </a:solidFill>
                <a:latin typeface="Agrandir Wide Thin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24CCD"/>
        </a:solidFill>
        <a:effectLst/>
      </p:bgPr>
    </p:bg>
    <p:spTree>
      <p:nvGrpSpPr>
        <p:cNvPr id="1" name=""/>
        <p:cNvGrpSpPr/>
        <p:nvPr/>
      </p:nvGrpSpPr>
      <p:grpSpPr>
        <a:xfrm>
          <a:off x="0" y="0"/>
          <a:ext cx="0" cy="0"/>
          <a:chOff x="0" y="0"/>
          <a:chExt cx="0" cy="0"/>
        </a:xfrm>
      </p:grpSpPr>
      <p:sp>
        <p:nvSpPr>
          <p:cNvPr id="2" name="Freeform 2"/>
          <p:cNvSpPr/>
          <p:nvPr/>
        </p:nvSpPr>
        <p:spPr>
          <a:xfrm rot="-8314825">
            <a:off x="-6883148" y="3165651"/>
            <a:ext cx="13766295" cy="13766295"/>
          </a:xfrm>
          <a:custGeom>
            <a:avLst/>
            <a:gdLst/>
            <a:ahLst/>
            <a:cxnLst/>
            <a:rect l="l" t="t" r="r" b="b"/>
            <a:pathLst>
              <a:path w="13766295" h="13766295">
                <a:moveTo>
                  <a:pt x="0" y="0"/>
                </a:moveTo>
                <a:lnTo>
                  <a:pt x="13766296" y="0"/>
                </a:lnTo>
                <a:lnTo>
                  <a:pt x="13766296" y="13766296"/>
                </a:lnTo>
                <a:lnTo>
                  <a:pt x="0" y="13766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357337" y="357337"/>
            <a:ext cx="17573326" cy="657076"/>
            <a:chOff x="0" y="0"/>
            <a:chExt cx="23431102" cy="876101"/>
          </a:xfrm>
        </p:grpSpPr>
        <p:sp>
          <p:nvSpPr>
            <p:cNvPr id="4" name="AutoShape 4"/>
            <p:cNvSpPr/>
            <p:nvPr/>
          </p:nvSpPr>
          <p:spPr>
            <a:xfrm>
              <a:off x="19050" y="0"/>
              <a:ext cx="23393002" cy="0"/>
            </a:xfrm>
            <a:prstGeom prst="line">
              <a:avLst/>
            </a:prstGeom>
            <a:ln w="38100" cap="flat">
              <a:solidFill>
                <a:srgbClr val="47F4F4"/>
              </a:solidFill>
              <a:prstDash val="solid"/>
              <a:headEnd type="none" w="sm" len="sm"/>
              <a:tailEnd type="none" w="sm" len="sm"/>
            </a:ln>
          </p:spPr>
          <p:txBody>
            <a:bodyPr/>
            <a:lstStyle/>
            <a:p>
              <a:endParaRPr lang="en-US"/>
            </a:p>
          </p:txBody>
        </p:sp>
        <p:sp>
          <p:nvSpPr>
            <p:cNvPr id="5" name="AutoShape 5"/>
            <p:cNvSpPr/>
            <p:nvPr/>
          </p:nvSpPr>
          <p:spPr>
            <a:xfrm rot="5400000">
              <a:off x="-419000" y="419000"/>
              <a:ext cx="876101" cy="0"/>
            </a:xfrm>
            <a:prstGeom prst="line">
              <a:avLst/>
            </a:prstGeom>
            <a:ln w="38100" cap="flat">
              <a:solidFill>
                <a:srgbClr val="47F4F4"/>
              </a:solidFill>
              <a:prstDash val="solid"/>
              <a:headEnd type="none" w="sm" len="sm"/>
              <a:tailEnd type="none" w="sm" len="sm"/>
            </a:ln>
          </p:spPr>
          <p:txBody>
            <a:bodyPr/>
            <a:lstStyle/>
            <a:p>
              <a:endParaRPr lang="en-US"/>
            </a:p>
          </p:txBody>
        </p:sp>
        <p:sp>
          <p:nvSpPr>
            <p:cNvPr id="6" name="AutoShape 6"/>
            <p:cNvSpPr/>
            <p:nvPr/>
          </p:nvSpPr>
          <p:spPr>
            <a:xfrm rot="5400000">
              <a:off x="22974001" y="419000"/>
              <a:ext cx="876101" cy="0"/>
            </a:xfrm>
            <a:prstGeom prst="line">
              <a:avLst/>
            </a:prstGeom>
            <a:ln w="38100" cap="flat">
              <a:solidFill>
                <a:srgbClr val="47F4F4"/>
              </a:solidFill>
              <a:prstDash val="solid"/>
              <a:headEnd type="none" w="sm" len="sm"/>
              <a:tailEnd type="none" w="sm" len="sm"/>
            </a:ln>
          </p:spPr>
          <p:txBody>
            <a:bodyPr/>
            <a:lstStyle/>
            <a:p>
              <a:endParaRPr lang="en-US"/>
            </a:p>
          </p:txBody>
        </p:sp>
      </p:grpSp>
      <p:grpSp>
        <p:nvGrpSpPr>
          <p:cNvPr id="7" name="Group 7"/>
          <p:cNvGrpSpPr/>
          <p:nvPr/>
        </p:nvGrpSpPr>
        <p:grpSpPr>
          <a:xfrm>
            <a:off x="6884570" y="9272588"/>
            <a:ext cx="11046093" cy="657076"/>
            <a:chOff x="0" y="0"/>
            <a:chExt cx="14728124" cy="876101"/>
          </a:xfrm>
        </p:grpSpPr>
        <p:sp>
          <p:nvSpPr>
            <p:cNvPr id="8" name="AutoShape 8"/>
            <p:cNvSpPr/>
            <p:nvPr/>
          </p:nvSpPr>
          <p:spPr>
            <a:xfrm rot="-10800000">
              <a:off x="0" y="838001"/>
              <a:ext cx="14709074" cy="0"/>
            </a:xfrm>
            <a:prstGeom prst="line">
              <a:avLst/>
            </a:prstGeom>
            <a:ln w="38100" cap="flat">
              <a:solidFill>
                <a:srgbClr val="47F4F4"/>
              </a:solidFill>
              <a:prstDash val="solid"/>
              <a:headEnd type="none" w="sm" len="sm"/>
              <a:tailEnd type="none" w="sm" len="sm"/>
            </a:ln>
          </p:spPr>
          <p:txBody>
            <a:bodyPr/>
            <a:lstStyle/>
            <a:p>
              <a:endParaRPr lang="en-US"/>
            </a:p>
          </p:txBody>
        </p:sp>
        <p:sp>
          <p:nvSpPr>
            <p:cNvPr id="9" name="AutoShape 9"/>
            <p:cNvSpPr/>
            <p:nvPr/>
          </p:nvSpPr>
          <p:spPr>
            <a:xfrm rot="-5400000">
              <a:off x="14271023" y="419000"/>
              <a:ext cx="876101" cy="0"/>
            </a:xfrm>
            <a:prstGeom prst="line">
              <a:avLst/>
            </a:prstGeom>
            <a:ln w="38100" cap="flat">
              <a:solidFill>
                <a:srgbClr val="47F4F4"/>
              </a:solidFill>
              <a:prstDash val="solid"/>
              <a:headEnd type="none" w="sm" len="sm"/>
              <a:tailEnd type="none" w="sm" len="sm"/>
            </a:ln>
          </p:spPr>
          <p:txBody>
            <a:bodyPr/>
            <a:lstStyle/>
            <a:p>
              <a:endParaRPr lang="en-US"/>
            </a:p>
          </p:txBody>
        </p:sp>
      </p:grpSp>
      <p:graphicFrame>
        <p:nvGraphicFramePr>
          <p:cNvPr id="10" name="Table 10"/>
          <p:cNvGraphicFramePr>
            <a:graphicFrameLocks noGrp="1"/>
          </p:cNvGraphicFramePr>
          <p:nvPr/>
        </p:nvGraphicFramePr>
        <p:xfrm>
          <a:off x="9715241" y="2247942"/>
          <a:ext cx="6867896" cy="7706106"/>
        </p:xfrm>
        <a:graphic>
          <a:graphicData uri="http://schemas.openxmlformats.org/drawingml/2006/table">
            <a:tbl>
              <a:tblPr/>
              <a:tblGrid>
                <a:gridCol w="1510690">
                  <a:extLst>
                    <a:ext uri="{9D8B030D-6E8A-4147-A177-3AD203B41FA5}">
                      <a16:colId xmlns:a16="http://schemas.microsoft.com/office/drawing/2014/main" val="20000"/>
                    </a:ext>
                  </a:extLst>
                </a:gridCol>
                <a:gridCol w="5357206">
                  <a:extLst>
                    <a:ext uri="{9D8B030D-6E8A-4147-A177-3AD203B41FA5}">
                      <a16:colId xmlns:a16="http://schemas.microsoft.com/office/drawing/2014/main" val="20001"/>
                    </a:ext>
                  </a:extLst>
                </a:gridCol>
              </a:tblGrid>
              <a:tr h="1095375">
                <a:tc>
                  <a:txBody>
                    <a:bodyPr/>
                    <a:lstStyle/>
                    <a:p>
                      <a:pPr marL="0" lvl="0" indent="0" algn="l">
                        <a:lnSpc>
                          <a:spcPts val="8102"/>
                        </a:lnSpc>
                        <a:spcBef>
                          <a:spcPct val="0"/>
                        </a:spcBef>
                        <a:defRPr/>
                      </a:pPr>
                      <a:r>
                        <a:rPr lang="en-US" sz="3699">
                          <a:solidFill>
                            <a:srgbClr val="FFFFFF"/>
                          </a:solidFill>
                          <a:latin typeface="DM Sans"/>
                        </a:rPr>
                        <a:t>01</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47F4F4"/>
                      </a:solidFill>
                      <a:prstDash val="solid"/>
                      <a:round/>
                      <a:headEnd type="none" w="med" len="med"/>
                      <a:tailEnd type="none" w="med" len="med"/>
                    </a:lnB>
                  </a:tcPr>
                </a:tc>
                <a:tc>
                  <a:txBody>
                    <a:bodyPr/>
                    <a:lstStyle/>
                    <a:p>
                      <a:pPr marL="0" lvl="0" indent="0" algn="l">
                        <a:lnSpc>
                          <a:spcPts val="7008"/>
                        </a:lnSpc>
                        <a:spcBef>
                          <a:spcPct val="0"/>
                        </a:spcBef>
                        <a:defRPr/>
                      </a:pPr>
                      <a:r>
                        <a:rPr lang="en-US" sz="3200">
                          <a:solidFill>
                            <a:srgbClr val="47F4F4"/>
                          </a:solidFill>
                          <a:latin typeface="DM Sans"/>
                        </a:rPr>
                        <a:t>Introduction</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28575" cap="flat" cmpd="sng" algn="ctr">
                      <a:solidFill>
                        <a:srgbClr val="47F4F4"/>
                      </a:solidFill>
                      <a:prstDash val="solid"/>
                      <a:round/>
                      <a:headEnd type="none" w="med" len="med"/>
                      <a:tailEnd type="none" w="med" len="med"/>
                    </a:lnB>
                  </a:tcPr>
                </a:tc>
                <a:extLst>
                  <a:ext uri="{0D108BD9-81ED-4DB2-BD59-A6C34878D82A}">
                    <a16:rowId xmlns:a16="http://schemas.microsoft.com/office/drawing/2014/main" val="10000"/>
                  </a:ext>
                </a:extLst>
              </a:tr>
              <a:tr h="1095375">
                <a:tc>
                  <a:txBody>
                    <a:bodyPr/>
                    <a:lstStyle/>
                    <a:p>
                      <a:pPr marL="0" lvl="0" indent="0" algn="l">
                        <a:lnSpc>
                          <a:spcPts val="8102"/>
                        </a:lnSpc>
                        <a:spcBef>
                          <a:spcPct val="0"/>
                        </a:spcBef>
                        <a:defRPr/>
                      </a:pPr>
                      <a:r>
                        <a:rPr lang="en-US" sz="3699">
                          <a:solidFill>
                            <a:srgbClr val="FFFFFF"/>
                          </a:solidFill>
                          <a:latin typeface="DM Sans"/>
                        </a:rPr>
                        <a:t>02</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47F4F4"/>
                      </a:solidFill>
                      <a:prstDash val="solid"/>
                      <a:round/>
                      <a:headEnd type="none" w="med" len="med"/>
                      <a:tailEnd type="none" w="med" len="med"/>
                    </a:lnT>
                    <a:lnB w="0" cap="flat" cmpd="sng" algn="ctr">
                      <a:solidFill>
                        <a:srgbClr val="47F4F4"/>
                      </a:solidFill>
                      <a:prstDash val="solid"/>
                      <a:round/>
                      <a:headEnd type="none" w="med" len="med"/>
                      <a:tailEnd type="none" w="med" len="med"/>
                    </a:lnB>
                  </a:tcPr>
                </a:tc>
                <a:tc>
                  <a:txBody>
                    <a:bodyPr/>
                    <a:lstStyle/>
                    <a:p>
                      <a:pPr marL="0" lvl="0" indent="0" algn="l">
                        <a:lnSpc>
                          <a:spcPts val="7008"/>
                        </a:lnSpc>
                        <a:spcBef>
                          <a:spcPct val="0"/>
                        </a:spcBef>
                        <a:defRPr/>
                      </a:pPr>
                      <a:r>
                        <a:rPr lang="en-US" sz="3200">
                          <a:solidFill>
                            <a:srgbClr val="47F4F4"/>
                          </a:solidFill>
                          <a:latin typeface="DM Sans"/>
                        </a:rPr>
                        <a:t>Data description</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8575" cap="flat" cmpd="sng" algn="ctr">
                      <a:solidFill>
                        <a:srgbClr val="47F4F4"/>
                      </a:solidFill>
                      <a:prstDash val="solid"/>
                      <a:round/>
                      <a:headEnd type="none" w="med" len="med"/>
                      <a:tailEnd type="none" w="med" len="med"/>
                    </a:lnT>
                    <a:lnB w="28575" cap="flat" cmpd="sng" algn="ctr">
                      <a:solidFill>
                        <a:srgbClr val="47F4F4"/>
                      </a:solidFill>
                      <a:prstDash val="solid"/>
                      <a:round/>
                      <a:headEnd type="none" w="med" len="med"/>
                      <a:tailEnd type="none" w="med" len="med"/>
                    </a:lnB>
                  </a:tcPr>
                </a:tc>
                <a:extLst>
                  <a:ext uri="{0D108BD9-81ED-4DB2-BD59-A6C34878D82A}">
                    <a16:rowId xmlns:a16="http://schemas.microsoft.com/office/drawing/2014/main" val="10001"/>
                  </a:ext>
                </a:extLst>
              </a:tr>
              <a:tr h="1132916">
                <a:tc>
                  <a:txBody>
                    <a:bodyPr/>
                    <a:lstStyle/>
                    <a:p>
                      <a:pPr marL="0" lvl="0" indent="0" algn="l">
                        <a:lnSpc>
                          <a:spcPts val="8102"/>
                        </a:lnSpc>
                        <a:spcBef>
                          <a:spcPct val="0"/>
                        </a:spcBef>
                        <a:defRPr/>
                      </a:pPr>
                      <a:r>
                        <a:rPr lang="en-US" sz="3699">
                          <a:solidFill>
                            <a:srgbClr val="FFFFFF"/>
                          </a:solidFill>
                          <a:latin typeface="DM Sans"/>
                        </a:rPr>
                        <a:t>03</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47F4F4"/>
                      </a:solidFill>
                      <a:prstDash val="solid"/>
                      <a:round/>
                      <a:headEnd type="none" w="med" len="med"/>
                      <a:tailEnd type="none" w="med" len="med"/>
                    </a:lnT>
                    <a:lnB w="0" cap="flat" cmpd="sng" algn="ctr">
                      <a:solidFill>
                        <a:srgbClr val="47F4F4"/>
                      </a:solidFill>
                      <a:prstDash val="solid"/>
                      <a:round/>
                      <a:headEnd type="none" w="med" len="med"/>
                      <a:tailEnd type="none" w="med" len="med"/>
                    </a:lnB>
                  </a:tcPr>
                </a:tc>
                <a:tc>
                  <a:txBody>
                    <a:bodyPr/>
                    <a:lstStyle/>
                    <a:p>
                      <a:pPr marL="0" lvl="0" indent="0" algn="l">
                        <a:lnSpc>
                          <a:spcPts val="7008"/>
                        </a:lnSpc>
                        <a:spcBef>
                          <a:spcPct val="0"/>
                        </a:spcBef>
                        <a:defRPr/>
                      </a:pPr>
                      <a:r>
                        <a:rPr lang="en-US" sz="3200">
                          <a:solidFill>
                            <a:srgbClr val="47F4F4"/>
                          </a:solidFill>
                          <a:latin typeface="DM Sans"/>
                        </a:rPr>
                        <a:t>Analysis</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8575" cap="flat" cmpd="sng" algn="ctr">
                      <a:solidFill>
                        <a:srgbClr val="47F4F4"/>
                      </a:solidFill>
                      <a:prstDash val="solid"/>
                      <a:round/>
                      <a:headEnd type="none" w="med" len="med"/>
                      <a:tailEnd type="none" w="med" len="med"/>
                    </a:lnT>
                    <a:lnB w="28575" cap="flat" cmpd="sng" algn="ctr">
                      <a:solidFill>
                        <a:srgbClr val="47F4F4"/>
                      </a:solidFill>
                      <a:prstDash val="solid"/>
                      <a:round/>
                      <a:headEnd type="none" w="med" len="med"/>
                      <a:tailEnd type="none" w="med" len="med"/>
                    </a:lnB>
                  </a:tcPr>
                </a:tc>
                <a:extLst>
                  <a:ext uri="{0D108BD9-81ED-4DB2-BD59-A6C34878D82A}">
                    <a16:rowId xmlns:a16="http://schemas.microsoft.com/office/drawing/2014/main" val="10002"/>
                  </a:ext>
                </a:extLst>
              </a:tr>
              <a:tr h="1095375">
                <a:tc>
                  <a:txBody>
                    <a:bodyPr/>
                    <a:lstStyle/>
                    <a:p>
                      <a:pPr marL="0" lvl="0" indent="0" algn="l">
                        <a:lnSpc>
                          <a:spcPts val="8102"/>
                        </a:lnSpc>
                        <a:spcBef>
                          <a:spcPct val="0"/>
                        </a:spcBef>
                        <a:defRPr/>
                      </a:pPr>
                      <a:r>
                        <a:rPr lang="en-US" sz="3699">
                          <a:solidFill>
                            <a:srgbClr val="FFFFFF"/>
                          </a:solidFill>
                          <a:latin typeface="DM Sans"/>
                        </a:rPr>
                        <a:t>04</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47F4F4"/>
                      </a:solidFill>
                      <a:prstDash val="solid"/>
                      <a:round/>
                      <a:headEnd type="none" w="med" len="med"/>
                      <a:tailEnd type="none" w="med" len="med"/>
                    </a:lnT>
                    <a:lnB w="0" cap="flat" cmpd="sng" algn="ctr">
                      <a:solidFill>
                        <a:srgbClr val="47F4F4"/>
                      </a:solidFill>
                      <a:prstDash val="solid"/>
                      <a:round/>
                      <a:headEnd type="none" w="med" len="med"/>
                      <a:tailEnd type="none" w="med" len="med"/>
                    </a:lnB>
                  </a:tcPr>
                </a:tc>
                <a:tc>
                  <a:txBody>
                    <a:bodyPr/>
                    <a:lstStyle/>
                    <a:p>
                      <a:pPr marL="0" lvl="0" indent="0" algn="l">
                        <a:lnSpc>
                          <a:spcPts val="7008"/>
                        </a:lnSpc>
                        <a:spcBef>
                          <a:spcPct val="0"/>
                        </a:spcBef>
                        <a:defRPr/>
                      </a:pPr>
                      <a:r>
                        <a:rPr lang="en-US" sz="3200">
                          <a:solidFill>
                            <a:srgbClr val="47F4F4"/>
                          </a:solidFill>
                          <a:latin typeface="DM Sans"/>
                        </a:rPr>
                        <a:t>Statistical Modeling</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8575" cap="flat" cmpd="sng" algn="ctr">
                      <a:solidFill>
                        <a:srgbClr val="47F4F4"/>
                      </a:solidFill>
                      <a:prstDash val="solid"/>
                      <a:round/>
                      <a:headEnd type="none" w="med" len="med"/>
                      <a:tailEnd type="none" w="med" len="med"/>
                    </a:lnT>
                    <a:lnB w="28575" cap="flat" cmpd="sng" algn="ctr">
                      <a:solidFill>
                        <a:srgbClr val="47F4F4"/>
                      </a:solidFill>
                      <a:prstDash val="solid"/>
                      <a:round/>
                      <a:headEnd type="none" w="med" len="med"/>
                      <a:tailEnd type="none" w="med" len="med"/>
                    </a:lnB>
                  </a:tcPr>
                </a:tc>
                <a:extLst>
                  <a:ext uri="{0D108BD9-81ED-4DB2-BD59-A6C34878D82A}">
                    <a16:rowId xmlns:a16="http://schemas.microsoft.com/office/drawing/2014/main" val="10003"/>
                  </a:ext>
                </a:extLst>
              </a:tr>
              <a:tr h="1095375">
                <a:tc>
                  <a:txBody>
                    <a:bodyPr/>
                    <a:lstStyle/>
                    <a:p>
                      <a:pPr algn="l">
                        <a:lnSpc>
                          <a:spcPts val="8102"/>
                        </a:lnSpc>
                        <a:spcBef>
                          <a:spcPct val="0"/>
                        </a:spcBef>
                        <a:defRPr/>
                      </a:pPr>
                      <a:r>
                        <a:rPr lang="en-US" sz="3699">
                          <a:solidFill>
                            <a:srgbClr val="FFFFFF"/>
                          </a:solidFill>
                          <a:latin typeface="DM Sans"/>
                        </a:rPr>
                        <a:t>05</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47F4F4"/>
                      </a:solidFill>
                      <a:prstDash val="solid"/>
                      <a:round/>
                      <a:headEnd type="none" w="med" len="med"/>
                      <a:tailEnd type="none" w="med" len="med"/>
                    </a:lnT>
                    <a:lnB w="0" cap="flat" cmpd="sng" algn="ctr">
                      <a:solidFill>
                        <a:srgbClr val="47F4F4"/>
                      </a:solidFill>
                      <a:prstDash val="solid"/>
                      <a:round/>
                      <a:headEnd type="none" w="med" len="med"/>
                      <a:tailEnd type="none" w="med" len="med"/>
                    </a:lnB>
                  </a:tcPr>
                </a:tc>
                <a:tc>
                  <a:txBody>
                    <a:bodyPr/>
                    <a:lstStyle/>
                    <a:p>
                      <a:pPr algn="l">
                        <a:lnSpc>
                          <a:spcPts val="7008"/>
                        </a:lnSpc>
                        <a:spcBef>
                          <a:spcPct val="0"/>
                        </a:spcBef>
                        <a:defRPr/>
                      </a:pPr>
                      <a:r>
                        <a:rPr lang="en-US" sz="3200">
                          <a:solidFill>
                            <a:srgbClr val="47F4F4"/>
                          </a:solidFill>
                          <a:latin typeface="DM Sans"/>
                        </a:rPr>
                        <a:t>Results</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8575" cap="flat" cmpd="sng" algn="ctr">
                      <a:solidFill>
                        <a:srgbClr val="47F4F4"/>
                      </a:solidFill>
                      <a:prstDash val="solid"/>
                      <a:round/>
                      <a:headEnd type="none" w="med" len="med"/>
                      <a:tailEnd type="none" w="med" len="med"/>
                    </a:lnT>
                    <a:lnB w="28575" cap="flat" cmpd="sng" algn="ctr">
                      <a:solidFill>
                        <a:srgbClr val="47F4F4"/>
                      </a:solidFill>
                      <a:prstDash val="solid"/>
                      <a:round/>
                      <a:headEnd type="none" w="med" len="med"/>
                      <a:tailEnd type="none" w="med" len="med"/>
                    </a:lnB>
                  </a:tcPr>
                </a:tc>
                <a:extLst>
                  <a:ext uri="{0D108BD9-81ED-4DB2-BD59-A6C34878D82A}">
                    <a16:rowId xmlns:a16="http://schemas.microsoft.com/office/drawing/2014/main" val="10004"/>
                  </a:ext>
                </a:extLst>
              </a:tr>
              <a:tr h="1095375">
                <a:tc>
                  <a:txBody>
                    <a:bodyPr/>
                    <a:lstStyle/>
                    <a:p>
                      <a:pPr marL="0" lvl="0" indent="0" algn="l">
                        <a:lnSpc>
                          <a:spcPts val="8102"/>
                        </a:lnSpc>
                        <a:spcBef>
                          <a:spcPct val="0"/>
                        </a:spcBef>
                        <a:defRPr/>
                      </a:pPr>
                      <a:r>
                        <a:rPr lang="en-US" sz="3699">
                          <a:solidFill>
                            <a:srgbClr val="FFFFFF"/>
                          </a:solidFill>
                          <a:latin typeface="DM Sans"/>
                        </a:rPr>
                        <a:t>06</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47F4F4"/>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marL="0" lvl="0" indent="0" algn="l">
                        <a:lnSpc>
                          <a:spcPts val="7008"/>
                        </a:lnSpc>
                        <a:spcBef>
                          <a:spcPct val="0"/>
                        </a:spcBef>
                        <a:defRPr/>
                      </a:pPr>
                      <a:r>
                        <a:rPr lang="en-US" sz="3200">
                          <a:solidFill>
                            <a:srgbClr val="47F4F4"/>
                          </a:solidFill>
                          <a:latin typeface="DM Sans"/>
                        </a:rPr>
                        <a:t>Conclusion</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8575" cap="flat" cmpd="sng" algn="ctr">
                      <a:solidFill>
                        <a:srgbClr val="47F4F4"/>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1" name="TextBox 11"/>
          <p:cNvSpPr txBox="1"/>
          <p:nvPr/>
        </p:nvSpPr>
        <p:spPr>
          <a:xfrm>
            <a:off x="886955" y="1202751"/>
            <a:ext cx="15295917" cy="1524000"/>
          </a:xfrm>
          <a:prstGeom prst="rect">
            <a:avLst/>
          </a:prstGeom>
        </p:spPr>
        <p:txBody>
          <a:bodyPr lIns="0" tIns="0" rIns="0" bIns="0" rtlCol="0" anchor="t">
            <a:spAutoFit/>
          </a:bodyPr>
          <a:lstStyle/>
          <a:p>
            <a:pPr marL="0" lvl="0" indent="0" algn="l">
              <a:lnSpc>
                <a:spcPts val="10199"/>
              </a:lnSpc>
              <a:spcBef>
                <a:spcPct val="0"/>
              </a:spcBef>
            </a:pPr>
            <a:r>
              <a:rPr lang="en-US" sz="8499">
                <a:solidFill>
                  <a:srgbClr val="FFFFFF"/>
                </a:solidFill>
                <a:latin typeface="Agrandir Wide Thin Bold"/>
              </a:rPr>
              <a:t>Agenda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24CCD"/>
        </a:solidFill>
        <a:effectLst/>
      </p:bgPr>
    </p:bg>
    <p:spTree>
      <p:nvGrpSpPr>
        <p:cNvPr id="1" name=""/>
        <p:cNvGrpSpPr/>
        <p:nvPr/>
      </p:nvGrpSpPr>
      <p:grpSpPr>
        <a:xfrm>
          <a:off x="0" y="0"/>
          <a:ext cx="0" cy="0"/>
          <a:chOff x="0" y="0"/>
          <a:chExt cx="0" cy="0"/>
        </a:xfrm>
      </p:grpSpPr>
      <p:sp>
        <p:nvSpPr>
          <p:cNvPr id="2" name="Freeform 2"/>
          <p:cNvSpPr/>
          <p:nvPr/>
        </p:nvSpPr>
        <p:spPr>
          <a:xfrm rot="-2700000">
            <a:off x="12504036" y="-940874"/>
            <a:ext cx="13220356" cy="13244436"/>
          </a:xfrm>
          <a:custGeom>
            <a:avLst/>
            <a:gdLst/>
            <a:ahLst/>
            <a:cxnLst/>
            <a:rect l="l" t="t" r="r" b="b"/>
            <a:pathLst>
              <a:path w="13220356" h="13244436">
                <a:moveTo>
                  <a:pt x="0" y="0"/>
                </a:moveTo>
                <a:lnTo>
                  <a:pt x="13220356" y="0"/>
                </a:lnTo>
                <a:lnTo>
                  <a:pt x="13220356" y="13244436"/>
                </a:lnTo>
                <a:lnTo>
                  <a:pt x="0" y="132444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357337" y="357337"/>
            <a:ext cx="17573326" cy="657076"/>
            <a:chOff x="0" y="0"/>
            <a:chExt cx="23431102" cy="876101"/>
          </a:xfrm>
        </p:grpSpPr>
        <p:sp>
          <p:nvSpPr>
            <p:cNvPr id="4" name="AutoShape 4"/>
            <p:cNvSpPr/>
            <p:nvPr/>
          </p:nvSpPr>
          <p:spPr>
            <a:xfrm>
              <a:off x="19050" y="0"/>
              <a:ext cx="23393002" cy="0"/>
            </a:xfrm>
            <a:prstGeom prst="line">
              <a:avLst/>
            </a:prstGeom>
            <a:ln w="38100" cap="flat">
              <a:solidFill>
                <a:srgbClr val="47F4F4"/>
              </a:solidFill>
              <a:prstDash val="solid"/>
              <a:headEnd type="none" w="sm" len="sm"/>
              <a:tailEnd type="none" w="sm" len="sm"/>
            </a:ln>
          </p:spPr>
          <p:txBody>
            <a:bodyPr/>
            <a:lstStyle/>
            <a:p>
              <a:endParaRPr lang="en-US"/>
            </a:p>
          </p:txBody>
        </p:sp>
        <p:sp>
          <p:nvSpPr>
            <p:cNvPr id="5" name="AutoShape 5"/>
            <p:cNvSpPr/>
            <p:nvPr/>
          </p:nvSpPr>
          <p:spPr>
            <a:xfrm rot="5400000">
              <a:off x="-419000" y="419000"/>
              <a:ext cx="876101" cy="0"/>
            </a:xfrm>
            <a:prstGeom prst="line">
              <a:avLst/>
            </a:prstGeom>
            <a:ln w="38100" cap="flat">
              <a:solidFill>
                <a:srgbClr val="47F4F4"/>
              </a:solidFill>
              <a:prstDash val="solid"/>
              <a:headEnd type="none" w="sm" len="sm"/>
              <a:tailEnd type="none" w="sm" len="sm"/>
            </a:ln>
          </p:spPr>
          <p:txBody>
            <a:bodyPr/>
            <a:lstStyle/>
            <a:p>
              <a:endParaRPr lang="en-US"/>
            </a:p>
          </p:txBody>
        </p:sp>
        <p:sp>
          <p:nvSpPr>
            <p:cNvPr id="6" name="AutoShape 6"/>
            <p:cNvSpPr/>
            <p:nvPr/>
          </p:nvSpPr>
          <p:spPr>
            <a:xfrm rot="5400000">
              <a:off x="22974001" y="419000"/>
              <a:ext cx="876101" cy="0"/>
            </a:xfrm>
            <a:prstGeom prst="line">
              <a:avLst/>
            </a:prstGeom>
            <a:ln w="38100" cap="flat">
              <a:solidFill>
                <a:srgbClr val="47F4F4"/>
              </a:solidFill>
              <a:prstDash val="solid"/>
              <a:headEnd type="none" w="sm" len="sm"/>
              <a:tailEnd type="none" w="sm" len="sm"/>
            </a:ln>
          </p:spPr>
          <p:txBody>
            <a:bodyPr/>
            <a:lstStyle/>
            <a:p>
              <a:endParaRPr lang="en-US"/>
            </a:p>
          </p:txBody>
        </p:sp>
      </p:grpSp>
      <p:grpSp>
        <p:nvGrpSpPr>
          <p:cNvPr id="7" name="Group 7"/>
          <p:cNvGrpSpPr/>
          <p:nvPr/>
        </p:nvGrpSpPr>
        <p:grpSpPr>
          <a:xfrm rot="-10800000">
            <a:off x="357337" y="9272588"/>
            <a:ext cx="17573326" cy="657076"/>
            <a:chOff x="0" y="0"/>
            <a:chExt cx="23431102" cy="876101"/>
          </a:xfrm>
        </p:grpSpPr>
        <p:sp>
          <p:nvSpPr>
            <p:cNvPr id="8" name="AutoShape 8"/>
            <p:cNvSpPr/>
            <p:nvPr/>
          </p:nvSpPr>
          <p:spPr>
            <a:xfrm>
              <a:off x="19050" y="0"/>
              <a:ext cx="23393002" cy="0"/>
            </a:xfrm>
            <a:prstGeom prst="line">
              <a:avLst/>
            </a:prstGeom>
            <a:ln w="38100" cap="flat">
              <a:solidFill>
                <a:srgbClr val="47F4F4"/>
              </a:solidFill>
              <a:prstDash val="solid"/>
              <a:headEnd type="none" w="sm" len="sm"/>
              <a:tailEnd type="none" w="sm" len="sm"/>
            </a:ln>
          </p:spPr>
          <p:txBody>
            <a:bodyPr/>
            <a:lstStyle/>
            <a:p>
              <a:endParaRPr lang="en-US"/>
            </a:p>
          </p:txBody>
        </p:sp>
        <p:sp>
          <p:nvSpPr>
            <p:cNvPr id="9" name="AutoShape 9"/>
            <p:cNvSpPr/>
            <p:nvPr/>
          </p:nvSpPr>
          <p:spPr>
            <a:xfrm rot="5400000">
              <a:off x="-419000" y="419000"/>
              <a:ext cx="876101" cy="0"/>
            </a:xfrm>
            <a:prstGeom prst="line">
              <a:avLst/>
            </a:prstGeom>
            <a:ln w="38100" cap="flat">
              <a:solidFill>
                <a:srgbClr val="47F4F4"/>
              </a:solidFill>
              <a:prstDash val="solid"/>
              <a:headEnd type="none" w="sm" len="sm"/>
              <a:tailEnd type="none" w="sm" len="sm"/>
            </a:ln>
          </p:spPr>
          <p:txBody>
            <a:bodyPr/>
            <a:lstStyle/>
            <a:p>
              <a:endParaRPr lang="en-US"/>
            </a:p>
          </p:txBody>
        </p:sp>
        <p:sp>
          <p:nvSpPr>
            <p:cNvPr id="10" name="AutoShape 10"/>
            <p:cNvSpPr/>
            <p:nvPr/>
          </p:nvSpPr>
          <p:spPr>
            <a:xfrm rot="5400000">
              <a:off x="22974001" y="419000"/>
              <a:ext cx="876101" cy="0"/>
            </a:xfrm>
            <a:prstGeom prst="line">
              <a:avLst/>
            </a:prstGeom>
            <a:ln w="38100" cap="flat">
              <a:solidFill>
                <a:srgbClr val="47F4F4"/>
              </a:solidFill>
              <a:prstDash val="solid"/>
              <a:headEnd type="none" w="sm" len="sm"/>
              <a:tailEnd type="none" w="sm" len="sm"/>
            </a:ln>
          </p:spPr>
          <p:txBody>
            <a:bodyPr/>
            <a:lstStyle/>
            <a:p>
              <a:endParaRPr lang="en-US"/>
            </a:p>
          </p:txBody>
        </p:sp>
      </p:grpSp>
      <p:grpSp>
        <p:nvGrpSpPr>
          <p:cNvPr id="11" name="Group 11"/>
          <p:cNvGrpSpPr/>
          <p:nvPr/>
        </p:nvGrpSpPr>
        <p:grpSpPr>
          <a:xfrm>
            <a:off x="0" y="0"/>
            <a:ext cx="8772578" cy="10287000"/>
            <a:chOff x="0" y="0"/>
            <a:chExt cx="11696771" cy="13716000"/>
          </a:xfrm>
        </p:grpSpPr>
        <p:pic>
          <p:nvPicPr>
            <p:cNvPr id="12" name="Picture 12"/>
            <p:cNvPicPr>
              <a:picLocks noChangeAspect="1"/>
            </p:cNvPicPr>
            <p:nvPr/>
          </p:nvPicPr>
          <p:blipFill>
            <a:blip r:embed="rId4"/>
            <a:srcRect l="49243" r="13447"/>
            <a:stretch>
              <a:fillRect/>
            </a:stretch>
          </p:blipFill>
          <p:spPr>
            <a:xfrm>
              <a:off x="0" y="0"/>
              <a:ext cx="11696771" cy="13716000"/>
            </a:xfrm>
            <a:prstGeom prst="rect">
              <a:avLst/>
            </a:prstGeom>
          </p:spPr>
        </p:pic>
      </p:grpSp>
      <p:sp>
        <p:nvSpPr>
          <p:cNvPr id="13" name="TextBox 13"/>
          <p:cNvSpPr txBox="1"/>
          <p:nvPr/>
        </p:nvSpPr>
        <p:spPr>
          <a:xfrm>
            <a:off x="8593082" y="790575"/>
            <a:ext cx="8988469" cy="2809875"/>
          </a:xfrm>
          <a:prstGeom prst="rect">
            <a:avLst/>
          </a:prstGeom>
        </p:spPr>
        <p:txBody>
          <a:bodyPr lIns="0" tIns="0" rIns="0" bIns="0" rtlCol="0" anchor="t">
            <a:spAutoFit/>
          </a:bodyPr>
          <a:lstStyle/>
          <a:p>
            <a:pPr marL="0" lvl="0" indent="0" algn="ctr">
              <a:lnSpc>
                <a:spcPts val="10199"/>
              </a:lnSpc>
              <a:spcBef>
                <a:spcPct val="0"/>
              </a:spcBef>
            </a:pPr>
            <a:r>
              <a:rPr lang="en-US" sz="8499">
                <a:solidFill>
                  <a:srgbClr val="47F4F4"/>
                </a:solidFill>
                <a:latin typeface="Agrandir Wide Thin Bold"/>
              </a:rPr>
              <a:t>Research Question</a:t>
            </a:r>
          </a:p>
        </p:txBody>
      </p:sp>
      <p:sp>
        <p:nvSpPr>
          <p:cNvPr id="14" name="TextBox 14"/>
          <p:cNvSpPr txBox="1"/>
          <p:nvPr/>
        </p:nvSpPr>
        <p:spPr>
          <a:xfrm>
            <a:off x="9757497" y="4973479"/>
            <a:ext cx="7824055" cy="2887980"/>
          </a:xfrm>
          <a:prstGeom prst="rect">
            <a:avLst/>
          </a:prstGeom>
        </p:spPr>
        <p:txBody>
          <a:bodyPr lIns="0" tIns="0" rIns="0" bIns="0" rtlCol="0" anchor="t">
            <a:spAutoFit/>
          </a:bodyPr>
          <a:lstStyle/>
          <a:p>
            <a:pPr marL="0" lvl="1" indent="0" algn="ctr">
              <a:lnSpc>
                <a:spcPts val="5759"/>
              </a:lnSpc>
              <a:spcBef>
                <a:spcPct val="0"/>
              </a:spcBef>
            </a:pPr>
            <a:r>
              <a:rPr lang="en-US" sz="4499">
                <a:solidFill>
                  <a:srgbClr val="FFFFFF"/>
                </a:solidFill>
                <a:latin typeface="DM Sans"/>
              </a:rPr>
              <a:t>How do Macroeconomic factors affect Walmart’s sales trends and seasonality in the United States?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24CCD"/>
        </a:solidFill>
        <a:effectLst/>
      </p:bgPr>
    </p:bg>
    <p:spTree>
      <p:nvGrpSpPr>
        <p:cNvPr id="1" name=""/>
        <p:cNvGrpSpPr/>
        <p:nvPr/>
      </p:nvGrpSpPr>
      <p:grpSpPr>
        <a:xfrm>
          <a:off x="0" y="0"/>
          <a:ext cx="0" cy="0"/>
          <a:chOff x="0" y="0"/>
          <a:chExt cx="0" cy="0"/>
        </a:xfrm>
      </p:grpSpPr>
      <p:sp>
        <p:nvSpPr>
          <p:cNvPr id="2" name="Freeform 2"/>
          <p:cNvSpPr/>
          <p:nvPr/>
        </p:nvSpPr>
        <p:spPr>
          <a:xfrm>
            <a:off x="0" y="-1047551"/>
            <a:ext cx="18288000" cy="7335356"/>
          </a:xfrm>
          <a:custGeom>
            <a:avLst/>
            <a:gdLst/>
            <a:ahLst/>
            <a:cxnLst/>
            <a:rect l="l" t="t" r="r" b="b"/>
            <a:pathLst>
              <a:path w="18288000" h="7335356">
                <a:moveTo>
                  <a:pt x="0" y="0"/>
                </a:moveTo>
                <a:lnTo>
                  <a:pt x="18288000" y="0"/>
                </a:lnTo>
                <a:lnTo>
                  <a:pt x="18288000" y="7335356"/>
                </a:lnTo>
                <a:lnTo>
                  <a:pt x="0" y="7335356"/>
                </a:lnTo>
                <a:lnTo>
                  <a:pt x="0" y="0"/>
                </a:lnTo>
                <a:close/>
              </a:path>
            </a:pathLst>
          </a:custGeom>
          <a:blipFill>
            <a:blip r:embed="rId2">
              <a:extLst>
                <a:ext uri="{96DAC541-7B7A-43D3-8B79-37D633B846F1}">
                  <asvg:svgBlip xmlns:asvg="http://schemas.microsoft.com/office/drawing/2016/SVG/main" r:embed="rId3"/>
                </a:ext>
              </a:extLst>
            </a:blip>
            <a:stretch>
              <a:fillRect t="-34338" b="-5899"/>
            </a:stretch>
          </a:blipFill>
        </p:spPr>
        <p:txBody>
          <a:bodyPr/>
          <a:lstStyle/>
          <a:p>
            <a:endParaRPr lang="en-US"/>
          </a:p>
        </p:txBody>
      </p:sp>
      <p:grpSp>
        <p:nvGrpSpPr>
          <p:cNvPr id="3" name="Group 3"/>
          <p:cNvGrpSpPr/>
          <p:nvPr/>
        </p:nvGrpSpPr>
        <p:grpSpPr>
          <a:xfrm>
            <a:off x="1549270" y="5450408"/>
            <a:ext cx="1926014" cy="1926014"/>
            <a:chOff x="0" y="0"/>
            <a:chExt cx="2568018" cy="2568018"/>
          </a:xfrm>
        </p:grpSpPr>
        <p:grpSp>
          <p:nvGrpSpPr>
            <p:cNvPr id="4" name="Group 4"/>
            <p:cNvGrpSpPr/>
            <p:nvPr/>
          </p:nvGrpSpPr>
          <p:grpSpPr>
            <a:xfrm>
              <a:off x="0" y="0"/>
              <a:ext cx="2568018" cy="256801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4CCD"/>
              </a:solidFill>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947"/>
                  </a:lnSpc>
                </a:pPr>
                <a:endParaRPr/>
              </a:p>
            </p:txBody>
          </p:sp>
        </p:grpSp>
        <p:sp>
          <p:nvSpPr>
            <p:cNvPr id="7" name="TextBox 7"/>
            <p:cNvSpPr txBox="1"/>
            <p:nvPr/>
          </p:nvSpPr>
          <p:spPr>
            <a:xfrm>
              <a:off x="246927" y="395009"/>
              <a:ext cx="2074163" cy="1047750"/>
            </a:xfrm>
            <a:prstGeom prst="rect">
              <a:avLst/>
            </a:prstGeom>
          </p:spPr>
          <p:txBody>
            <a:bodyPr lIns="0" tIns="0" rIns="0" bIns="0" rtlCol="0" anchor="t">
              <a:spAutoFit/>
            </a:bodyPr>
            <a:lstStyle/>
            <a:p>
              <a:pPr marL="0" lvl="0" indent="0" algn="ctr">
                <a:lnSpc>
                  <a:spcPts val="5404"/>
                </a:lnSpc>
                <a:spcBef>
                  <a:spcPct val="0"/>
                </a:spcBef>
              </a:pPr>
              <a:r>
                <a:rPr lang="en-US" sz="4503">
                  <a:solidFill>
                    <a:srgbClr val="47F4F4"/>
                  </a:solidFill>
                  <a:latin typeface="Agrandir Wide Thin Bold"/>
                </a:rPr>
                <a:t>01</a:t>
              </a:r>
            </a:p>
          </p:txBody>
        </p:sp>
      </p:grpSp>
      <p:grpSp>
        <p:nvGrpSpPr>
          <p:cNvPr id="8" name="Group 8"/>
          <p:cNvGrpSpPr/>
          <p:nvPr/>
        </p:nvGrpSpPr>
        <p:grpSpPr>
          <a:xfrm>
            <a:off x="5970419" y="5450408"/>
            <a:ext cx="1926014" cy="1926014"/>
            <a:chOff x="0" y="0"/>
            <a:chExt cx="2568018" cy="2568018"/>
          </a:xfrm>
        </p:grpSpPr>
        <p:grpSp>
          <p:nvGrpSpPr>
            <p:cNvPr id="9" name="Group 9"/>
            <p:cNvGrpSpPr/>
            <p:nvPr/>
          </p:nvGrpSpPr>
          <p:grpSpPr>
            <a:xfrm>
              <a:off x="0" y="0"/>
              <a:ext cx="2568018" cy="256801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4CCD"/>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947"/>
                  </a:lnSpc>
                </a:pPr>
                <a:endParaRPr/>
              </a:p>
            </p:txBody>
          </p:sp>
        </p:grpSp>
        <p:sp>
          <p:nvSpPr>
            <p:cNvPr id="12" name="TextBox 12"/>
            <p:cNvSpPr txBox="1"/>
            <p:nvPr/>
          </p:nvSpPr>
          <p:spPr>
            <a:xfrm>
              <a:off x="246927" y="395009"/>
              <a:ext cx="2074163" cy="1047750"/>
            </a:xfrm>
            <a:prstGeom prst="rect">
              <a:avLst/>
            </a:prstGeom>
          </p:spPr>
          <p:txBody>
            <a:bodyPr lIns="0" tIns="0" rIns="0" bIns="0" rtlCol="0" anchor="t">
              <a:spAutoFit/>
            </a:bodyPr>
            <a:lstStyle/>
            <a:p>
              <a:pPr marL="0" lvl="0" indent="0" algn="ctr">
                <a:lnSpc>
                  <a:spcPts val="5404"/>
                </a:lnSpc>
                <a:spcBef>
                  <a:spcPct val="0"/>
                </a:spcBef>
              </a:pPr>
              <a:r>
                <a:rPr lang="en-US" sz="4503">
                  <a:solidFill>
                    <a:srgbClr val="47F4F4"/>
                  </a:solidFill>
                  <a:latin typeface="Agrandir Wide Thin Bold"/>
                </a:rPr>
                <a:t>02</a:t>
              </a:r>
            </a:p>
          </p:txBody>
        </p:sp>
      </p:grpSp>
      <p:grpSp>
        <p:nvGrpSpPr>
          <p:cNvPr id="13" name="Group 13"/>
          <p:cNvGrpSpPr/>
          <p:nvPr/>
        </p:nvGrpSpPr>
        <p:grpSpPr>
          <a:xfrm>
            <a:off x="10391568" y="5450408"/>
            <a:ext cx="1926014" cy="1926014"/>
            <a:chOff x="0" y="0"/>
            <a:chExt cx="2568018" cy="2568018"/>
          </a:xfrm>
        </p:grpSpPr>
        <p:grpSp>
          <p:nvGrpSpPr>
            <p:cNvPr id="14" name="Group 14"/>
            <p:cNvGrpSpPr/>
            <p:nvPr/>
          </p:nvGrpSpPr>
          <p:grpSpPr>
            <a:xfrm>
              <a:off x="0" y="0"/>
              <a:ext cx="2568018" cy="256801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4CCD"/>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947"/>
                  </a:lnSpc>
                </a:pPr>
                <a:endParaRPr/>
              </a:p>
            </p:txBody>
          </p:sp>
        </p:grpSp>
        <p:sp>
          <p:nvSpPr>
            <p:cNvPr id="17" name="TextBox 17"/>
            <p:cNvSpPr txBox="1"/>
            <p:nvPr/>
          </p:nvSpPr>
          <p:spPr>
            <a:xfrm>
              <a:off x="246927" y="395009"/>
              <a:ext cx="2074163" cy="1047750"/>
            </a:xfrm>
            <a:prstGeom prst="rect">
              <a:avLst/>
            </a:prstGeom>
          </p:spPr>
          <p:txBody>
            <a:bodyPr lIns="0" tIns="0" rIns="0" bIns="0" rtlCol="0" anchor="t">
              <a:spAutoFit/>
            </a:bodyPr>
            <a:lstStyle/>
            <a:p>
              <a:pPr marL="0" lvl="0" indent="0" algn="ctr">
                <a:lnSpc>
                  <a:spcPts val="5404"/>
                </a:lnSpc>
                <a:spcBef>
                  <a:spcPct val="0"/>
                </a:spcBef>
              </a:pPr>
              <a:r>
                <a:rPr lang="en-US" sz="4503">
                  <a:solidFill>
                    <a:srgbClr val="47F4F4"/>
                  </a:solidFill>
                  <a:latin typeface="Agrandir Wide Thin Bold"/>
                </a:rPr>
                <a:t>03</a:t>
              </a:r>
            </a:p>
          </p:txBody>
        </p:sp>
      </p:grpSp>
      <p:grpSp>
        <p:nvGrpSpPr>
          <p:cNvPr id="18" name="Group 18"/>
          <p:cNvGrpSpPr/>
          <p:nvPr/>
        </p:nvGrpSpPr>
        <p:grpSpPr>
          <a:xfrm>
            <a:off x="14812716" y="5450408"/>
            <a:ext cx="1926014" cy="1926014"/>
            <a:chOff x="0" y="0"/>
            <a:chExt cx="2568018" cy="2568018"/>
          </a:xfrm>
        </p:grpSpPr>
        <p:grpSp>
          <p:nvGrpSpPr>
            <p:cNvPr id="19" name="Group 19"/>
            <p:cNvGrpSpPr/>
            <p:nvPr/>
          </p:nvGrpSpPr>
          <p:grpSpPr>
            <a:xfrm>
              <a:off x="0" y="0"/>
              <a:ext cx="2568018" cy="256801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4CCD"/>
              </a:solidFill>
            </p:spPr>
            <p:txBody>
              <a:bodyPr/>
              <a:lstStyle/>
              <a:p>
                <a:endParaRPr 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947"/>
                  </a:lnSpc>
                </a:pPr>
                <a:endParaRPr/>
              </a:p>
            </p:txBody>
          </p:sp>
        </p:grpSp>
        <p:sp>
          <p:nvSpPr>
            <p:cNvPr id="22" name="TextBox 22"/>
            <p:cNvSpPr txBox="1"/>
            <p:nvPr/>
          </p:nvSpPr>
          <p:spPr>
            <a:xfrm>
              <a:off x="246927" y="395009"/>
              <a:ext cx="2074163" cy="1047750"/>
            </a:xfrm>
            <a:prstGeom prst="rect">
              <a:avLst/>
            </a:prstGeom>
          </p:spPr>
          <p:txBody>
            <a:bodyPr lIns="0" tIns="0" rIns="0" bIns="0" rtlCol="0" anchor="t">
              <a:spAutoFit/>
            </a:bodyPr>
            <a:lstStyle/>
            <a:p>
              <a:pPr marL="0" lvl="0" indent="0" algn="ctr">
                <a:lnSpc>
                  <a:spcPts val="5404"/>
                </a:lnSpc>
                <a:spcBef>
                  <a:spcPct val="0"/>
                </a:spcBef>
              </a:pPr>
              <a:r>
                <a:rPr lang="en-US" sz="4503">
                  <a:solidFill>
                    <a:srgbClr val="47F4F4"/>
                  </a:solidFill>
                  <a:latin typeface="Agrandir Wide Thin Bold"/>
                </a:rPr>
                <a:t>04</a:t>
              </a:r>
            </a:p>
          </p:txBody>
        </p:sp>
      </p:grpSp>
      <p:sp>
        <p:nvSpPr>
          <p:cNvPr id="23" name="AutoShape 23"/>
          <p:cNvSpPr/>
          <p:nvPr/>
        </p:nvSpPr>
        <p:spPr>
          <a:xfrm>
            <a:off x="623335" y="7562140"/>
            <a:ext cx="3777883" cy="0"/>
          </a:xfrm>
          <a:prstGeom prst="line">
            <a:avLst/>
          </a:prstGeom>
          <a:ln w="28575" cap="flat">
            <a:solidFill>
              <a:srgbClr val="47F4F4"/>
            </a:solidFill>
            <a:prstDash val="solid"/>
            <a:headEnd type="none" w="sm" len="sm"/>
            <a:tailEnd type="none" w="sm" len="sm"/>
          </a:ln>
        </p:spPr>
        <p:txBody>
          <a:bodyPr/>
          <a:lstStyle/>
          <a:p>
            <a:endParaRPr lang="en-US"/>
          </a:p>
        </p:txBody>
      </p:sp>
      <p:sp>
        <p:nvSpPr>
          <p:cNvPr id="24" name="TextBox 24"/>
          <p:cNvSpPr txBox="1"/>
          <p:nvPr/>
        </p:nvSpPr>
        <p:spPr>
          <a:xfrm>
            <a:off x="623335" y="6894427"/>
            <a:ext cx="3777883" cy="504825"/>
          </a:xfrm>
          <a:prstGeom prst="rect">
            <a:avLst/>
          </a:prstGeom>
        </p:spPr>
        <p:txBody>
          <a:bodyPr lIns="0" tIns="0" rIns="0" bIns="0" rtlCol="0" anchor="t">
            <a:spAutoFit/>
          </a:bodyPr>
          <a:lstStyle/>
          <a:p>
            <a:pPr marL="0" lvl="0" indent="0" algn="ctr">
              <a:lnSpc>
                <a:spcPts val="3359"/>
              </a:lnSpc>
              <a:spcBef>
                <a:spcPct val="0"/>
              </a:spcBef>
            </a:pPr>
            <a:r>
              <a:rPr lang="en-US" sz="2799">
                <a:solidFill>
                  <a:srgbClr val="47F4F4"/>
                </a:solidFill>
                <a:latin typeface="Agrandir Wide Thin Bold"/>
              </a:rPr>
              <a:t>Background</a:t>
            </a:r>
          </a:p>
        </p:txBody>
      </p:sp>
      <p:sp>
        <p:nvSpPr>
          <p:cNvPr id="25" name="TextBox 25"/>
          <p:cNvSpPr txBox="1"/>
          <p:nvPr/>
        </p:nvSpPr>
        <p:spPr>
          <a:xfrm>
            <a:off x="829815" y="7802385"/>
            <a:ext cx="3364925" cy="1481582"/>
          </a:xfrm>
          <a:prstGeom prst="rect">
            <a:avLst/>
          </a:prstGeom>
        </p:spPr>
        <p:txBody>
          <a:bodyPr lIns="0" tIns="0" rIns="0" bIns="0" rtlCol="0" anchor="t">
            <a:spAutoFit/>
          </a:bodyPr>
          <a:lstStyle/>
          <a:p>
            <a:pPr>
              <a:lnSpc>
                <a:spcPts val="2944"/>
              </a:lnSpc>
            </a:pPr>
            <a:r>
              <a:rPr lang="en-US" sz="2300">
                <a:solidFill>
                  <a:srgbClr val="FFFFFF"/>
                </a:solidFill>
                <a:latin typeface="DM Sans"/>
              </a:rPr>
              <a:t>Data range: Year 2010 - 2012 </a:t>
            </a:r>
          </a:p>
          <a:p>
            <a:pPr marL="0" lvl="1" indent="0">
              <a:lnSpc>
                <a:spcPts val="2944"/>
              </a:lnSpc>
              <a:spcBef>
                <a:spcPct val="0"/>
              </a:spcBef>
            </a:pPr>
            <a:r>
              <a:rPr lang="en-US" sz="2300">
                <a:solidFill>
                  <a:srgbClr val="FFFFFF"/>
                </a:solidFill>
                <a:latin typeface="DM Sans"/>
              </a:rPr>
              <a:t>Time period of interest: Year 2010 - 2012</a:t>
            </a:r>
          </a:p>
        </p:txBody>
      </p:sp>
      <p:sp>
        <p:nvSpPr>
          <p:cNvPr id="26" name="AutoShape 26"/>
          <p:cNvSpPr/>
          <p:nvPr/>
        </p:nvSpPr>
        <p:spPr>
          <a:xfrm>
            <a:off x="5044484" y="7562140"/>
            <a:ext cx="3777883" cy="0"/>
          </a:xfrm>
          <a:prstGeom prst="line">
            <a:avLst/>
          </a:prstGeom>
          <a:ln w="28575" cap="flat">
            <a:solidFill>
              <a:srgbClr val="47F4F4"/>
            </a:solidFill>
            <a:prstDash val="solid"/>
            <a:headEnd type="none" w="sm" len="sm"/>
            <a:tailEnd type="none" w="sm" len="sm"/>
          </a:ln>
        </p:spPr>
        <p:txBody>
          <a:bodyPr/>
          <a:lstStyle/>
          <a:p>
            <a:endParaRPr lang="en-US"/>
          </a:p>
        </p:txBody>
      </p:sp>
      <p:sp>
        <p:nvSpPr>
          <p:cNvPr id="27" name="TextBox 27"/>
          <p:cNvSpPr txBox="1"/>
          <p:nvPr/>
        </p:nvSpPr>
        <p:spPr>
          <a:xfrm>
            <a:off x="5044484" y="6894427"/>
            <a:ext cx="3777883" cy="504825"/>
          </a:xfrm>
          <a:prstGeom prst="rect">
            <a:avLst/>
          </a:prstGeom>
        </p:spPr>
        <p:txBody>
          <a:bodyPr lIns="0" tIns="0" rIns="0" bIns="0" rtlCol="0" anchor="t">
            <a:spAutoFit/>
          </a:bodyPr>
          <a:lstStyle/>
          <a:p>
            <a:pPr marL="0" lvl="0" indent="0" algn="ctr">
              <a:lnSpc>
                <a:spcPts val="3359"/>
              </a:lnSpc>
              <a:spcBef>
                <a:spcPct val="0"/>
              </a:spcBef>
            </a:pPr>
            <a:r>
              <a:rPr lang="en-US" sz="2799">
                <a:solidFill>
                  <a:srgbClr val="47F4F4"/>
                </a:solidFill>
                <a:latin typeface="Agrandir Wide Thin Bold"/>
              </a:rPr>
              <a:t>Goal</a:t>
            </a:r>
          </a:p>
        </p:txBody>
      </p:sp>
      <p:sp>
        <p:nvSpPr>
          <p:cNvPr id="28" name="TextBox 28"/>
          <p:cNvSpPr txBox="1"/>
          <p:nvPr/>
        </p:nvSpPr>
        <p:spPr>
          <a:xfrm>
            <a:off x="5446920" y="7709777"/>
            <a:ext cx="3087994" cy="1853057"/>
          </a:xfrm>
          <a:prstGeom prst="rect">
            <a:avLst/>
          </a:prstGeom>
        </p:spPr>
        <p:txBody>
          <a:bodyPr lIns="0" tIns="0" rIns="0" bIns="0" rtlCol="0" anchor="t">
            <a:spAutoFit/>
          </a:bodyPr>
          <a:lstStyle/>
          <a:p>
            <a:pPr marL="0" lvl="1" indent="0">
              <a:lnSpc>
                <a:spcPts val="2944"/>
              </a:lnSpc>
              <a:spcBef>
                <a:spcPct val="0"/>
              </a:spcBef>
            </a:pPr>
            <a:r>
              <a:rPr lang="en-US" sz="2300">
                <a:solidFill>
                  <a:srgbClr val="FFFFFF"/>
                </a:solidFill>
                <a:latin typeface="DM Sans"/>
              </a:rPr>
              <a:t>Use Trend Analysis and Regression to understand impact of macroeconomic factors</a:t>
            </a:r>
          </a:p>
        </p:txBody>
      </p:sp>
      <p:sp>
        <p:nvSpPr>
          <p:cNvPr id="29" name="AutoShape 29"/>
          <p:cNvSpPr/>
          <p:nvPr/>
        </p:nvSpPr>
        <p:spPr>
          <a:xfrm>
            <a:off x="9465633" y="7562140"/>
            <a:ext cx="3777883" cy="0"/>
          </a:xfrm>
          <a:prstGeom prst="line">
            <a:avLst/>
          </a:prstGeom>
          <a:ln w="28575" cap="flat">
            <a:solidFill>
              <a:srgbClr val="47F4F4"/>
            </a:solidFill>
            <a:prstDash val="solid"/>
            <a:headEnd type="none" w="sm" len="sm"/>
            <a:tailEnd type="none" w="sm" len="sm"/>
          </a:ln>
        </p:spPr>
        <p:txBody>
          <a:bodyPr/>
          <a:lstStyle/>
          <a:p>
            <a:endParaRPr lang="en-US"/>
          </a:p>
        </p:txBody>
      </p:sp>
      <p:sp>
        <p:nvSpPr>
          <p:cNvPr id="30" name="TextBox 30"/>
          <p:cNvSpPr txBox="1"/>
          <p:nvPr/>
        </p:nvSpPr>
        <p:spPr>
          <a:xfrm>
            <a:off x="9465633" y="6684877"/>
            <a:ext cx="3777883" cy="923925"/>
          </a:xfrm>
          <a:prstGeom prst="rect">
            <a:avLst/>
          </a:prstGeom>
        </p:spPr>
        <p:txBody>
          <a:bodyPr lIns="0" tIns="0" rIns="0" bIns="0" rtlCol="0" anchor="t">
            <a:spAutoFit/>
          </a:bodyPr>
          <a:lstStyle/>
          <a:p>
            <a:pPr marL="0" lvl="0" indent="0" algn="ctr">
              <a:lnSpc>
                <a:spcPts val="3359"/>
              </a:lnSpc>
              <a:spcBef>
                <a:spcPct val="0"/>
              </a:spcBef>
            </a:pPr>
            <a:r>
              <a:rPr lang="en-US" sz="2799">
                <a:solidFill>
                  <a:srgbClr val="47F4F4"/>
                </a:solidFill>
                <a:latin typeface="Agrandir Wide Thin Bold"/>
              </a:rPr>
              <a:t>Question of Interest</a:t>
            </a:r>
          </a:p>
        </p:txBody>
      </p:sp>
      <p:sp>
        <p:nvSpPr>
          <p:cNvPr id="31" name="TextBox 31"/>
          <p:cNvSpPr txBox="1"/>
          <p:nvPr/>
        </p:nvSpPr>
        <p:spPr>
          <a:xfrm>
            <a:off x="9672112" y="7802385"/>
            <a:ext cx="3364925" cy="1110107"/>
          </a:xfrm>
          <a:prstGeom prst="rect">
            <a:avLst/>
          </a:prstGeom>
        </p:spPr>
        <p:txBody>
          <a:bodyPr lIns="0" tIns="0" rIns="0" bIns="0" rtlCol="0" anchor="t">
            <a:spAutoFit/>
          </a:bodyPr>
          <a:lstStyle/>
          <a:p>
            <a:pPr>
              <a:lnSpc>
                <a:spcPts val="2944"/>
              </a:lnSpc>
            </a:pPr>
            <a:r>
              <a:rPr lang="en-US" sz="2300">
                <a:solidFill>
                  <a:srgbClr val="FFFFFF"/>
                </a:solidFill>
                <a:latin typeface="DM Sans"/>
              </a:rPr>
              <a:t>What macroeconomic factors affect fluctuations in sales?</a:t>
            </a:r>
          </a:p>
        </p:txBody>
      </p:sp>
      <p:sp>
        <p:nvSpPr>
          <p:cNvPr id="32" name="AutoShape 32"/>
          <p:cNvSpPr/>
          <p:nvPr/>
        </p:nvSpPr>
        <p:spPr>
          <a:xfrm>
            <a:off x="13886781" y="7562140"/>
            <a:ext cx="3777883" cy="0"/>
          </a:xfrm>
          <a:prstGeom prst="line">
            <a:avLst/>
          </a:prstGeom>
          <a:ln w="28575" cap="flat">
            <a:solidFill>
              <a:srgbClr val="47F4F4"/>
            </a:solidFill>
            <a:prstDash val="solid"/>
            <a:headEnd type="none" w="sm" len="sm"/>
            <a:tailEnd type="none" w="sm" len="sm"/>
          </a:ln>
        </p:spPr>
        <p:txBody>
          <a:bodyPr/>
          <a:lstStyle/>
          <a:p>
            <a:endParaRPr lang="en-US"/>
          </a:p>
        </p:txBody>
      </p:sp>
      <p:sp>
        <p:nvSpPr>
          <p:cNvPr id="33" name="TextBox 33"/>
          <p:cNvSpPr txBox="1"/>
          <p:nvPr/>
        </p:nvSpPr>
        <p:spPr>
          <a:xfrm>
            <a:off x="13886781" y="6684877"/>
            <a:ext cx="3777883" cy="923925"/>
          </a:xfrm>
          <a:prstGeom prst="rect">
            <a:avLst/>
          </a:prstGeom>
        </p:spPr>
        <p:txBody>
          <a:bodyPr lIns="0" tIns="0" rIns="0" bIns="0" rtlCol="0" anchor="t">
            <a:spAutoFit/>
          </a:bodyPr>
          <a:lstStyle/>
          <a:p>
            <a:pPr marL="0" lvl="0" indent="0" algn="ctr">
              <a:lnSpc>
                <a:spcPts val="3359"/>
              </a:lnSpc>
              <a:spcBef>
                <a:spcPct val="0"/>
              </a:spcBef>
            </a:pPr>
            <a:r>
              <a:rPr lang="en-US" sz="2799">
                <a:solidFill>
                  <a:srgbClr val="47F4F4"/>
                </a:solidFill>
                <a:latin typeface="Agrandir Wide Thin Bold"/>
              </a:rPr>
              <a:t>Expected Outcome</a:t>
            </a:r>
          </a:p>
        </p:txBody>
      </p:sp>
      <p:sp>
        <p:nvSpPr>
          <p:cNvPr id="34" name="TextBox 34"/>
          <p:cNvSpPr txBox="1"/>
          <p:nvPr/>
        </p:nvSpPr>
        <p:spPr>
          <a:xfrm>
            <a:off x="14093261" y="7802385"/>
            <a:ext cx="3364925" cy="2224532"/>
          </a:xfrm>
          <a:prstGeom prst="rect">
            <a:avLst/>
          </a:prstGeom>
        </p:spPr>
        <p:txBody>
          <a:bodyPr lIns="0" tIns="0" rIns="0" bIns="0" rtlCol="0" anchor="t">
            <a:spAutoFit/>
          </a:bodyPr>
          <a:lstStyle/>
          <a:p>
            <a:pPr marL="496571" lvl="1" indent="-248285">
              <a:lnSpc>
                <a:spcPts val="2944"/>
              </a:lnSpc>
              <a:buFont typeface="Arial"/>
              <a:buChar char="•"/>
            </a:pPr>
            <a:r>
              <a:rPr lang="en-US" sz="2300">
                <a:solidFill>
                  <a:srgbClr val="FFFFFF"/>
                </a:solidFill>
                <a:latin typeface="DM Sans"/>
              </a:rPr>
              <a:t>Key drivers influencing sales patterns</a:t>
            </a:r>
          </a:p>
          <a:p>
            <a:pPr marL="496571" lvl="1" indent="-248285">
              <a:lnSpc>
                <a:spcPts val="2944"/>
              </a:lnSpc>
              <a:buFont typeface="Arial"/>
              <a:buChar char="•"/>
            </a:pPr>
            <a:r>
              <a:rPr lang="en-US" sz="2300">
                <a:solidFill>
                  <a:srgbClr val="FFFFFF"/>
                </a:solidFill>
                <a:latin typeface="DM Sans"/>
              </a:rPr>
              <a:t>Recommendations for optimizing business operations </a:t>
            </a:r>
          </a:p>
        </p:txBody>
      </p:sp>
      <p:grpSp>
        <p:nvGrpSpPr>
          <p:cNvPr id="35" name="Group 35"/>
          <p:cNvGrpSpPr/>
          <p:nvPr/>
        </p:nvGrpSpPr>
        <p:grpSpPr>
          <a:xfrm>
            <a:off x="357337" y="371624"/>
            <a:ext cx="17573326" cy="657076"/>
            <a:chOff x="0" y="0"/>
            <a:chExt cx="23431102" cy="876101"/>
          </a:xfrm>
        </p:grpSpPr>
        <p:sp>
          <p:nvSpPr>
            <p:cNvPr id="36" name="AutoShape 36"/>
            <p:cNvSpPr/>
            <p:nvPr/>
          </p:nvSpPr>
          <p:spPr>
            <a:xfrm>
              <a:off x="19050" y="0"/>
              <a:ext cx="23393002" cy="0"/>
            </a:xfrm>
            <a:prstGeom prst="line">
              <a:avLst/>
            </a:prstGeom>
            <a:ln w="38100" cap="flat">
              <a:solidFill>
                <a:srgbClr val="47F4F4"/>
              </a:solidFill>
              <a:prstDash val="solid"/>
              <a:headEnd type="none" w="sm" len="sm"/>
              <a:tailEnd type="none" w="sm" len="sm"/>
            </a:ln>
          </p:spPr>
          <p:txBody>
            <a:bodyPr/>
            <a:lstStyle/>
            <a:p>
              <a:endParaRPr lang="en-US"/>
            </a:p>
          </p:txBody>
        </p:sp>
        <p:sp>
          <p:nvSpPr>
            <p:cNvPr id="37" name="AutoShape 37"/>
            <p:cNvSpPr/>
            <p:nvPr/>
          </p:nvSpPr>
          <p:spPr>
            <a:xfrm rot="5400000">
              <a:off x="-419000" y="419000"/>
              <a:ext cx="876101" cy="0"/>
            </a:xfrm>
            <a:prstGeom prst="line">
              <a:avLst/>
            </a:prstGeom>
            <a:ln w="38100" cap="flat">
              <a:solidFill>
                <a:srgbClr val="47F4F4"/>
              </a:solidFill>
              <a:prstDash val="solid"/>
              <a:headEnd type="none" w="sm" len="sm"/>
              <a:tailEnd type="none" w="sm" len="sm"/>
            </a:ln>
          </p:spPr>
          <p:txBody>
            <a:bodyPr/>
            <a:lstStyle/>
            <a:p>
              <a:endParaRPr lang="en-US"/>
            </a:p>
          </p:txBody>
        </p:sp>
        <p:sp>
          <p:nvSpPr>
            <p:cNvPr id="38" name="AutoShape 38"/>
            <p:cNvSpPr/>
            <p:nvPr/>
          </p:nvSpPr>
          <p:spPr>
            <a:xfrm rot="5400000">
              <a:off x="22974001" y="419000"/>
              <a:ext cx="876101" cy="0"/>
            </a:xfrm>
            <a:prstGeom prst="line">
              <a:avLst/>
            </a:prstGeom>
            <a:ln w="38100" cap="flat">
              <a:solidFill>
                <a:srgbClr val="47F4F4"/>
              </a:solidFill>
              <a:prstDash val="solid"/>
              <a:headEnd type="none" w="sm" len="sm"/>
              <a:tailEnd type="none" w="sm" len="sm"/>
            </a:ln>
          </p:spPr>
          <p:txBody>
            <a:bodyPr/>
            <a:lstStyle/>
            <a:p>
              <a:endParaRPr lang="en-US"/>
            </a:p>
          </p:txBody>
        </p:sp>
      </p:grpSp>
      <p:sp>
        <p:nvSpPr>
          <p:cNvPr id="39" name="TextBox 39"/>
          <p:cNvSpPr txBox="1"/>
          <p:nvPr/>
        </p:nvSpPr>
        <p:spPr>
          <a:xfrm>
            <a:off x="886955" y="1202751"/>
            <a:ext cx="15295917" cy="1524000"/>
          </a:xfrm>
          <a:prstGeom prst="rect">
            <a:avLst/>
          </a:prstGeom>
        </p:spPr>
        <p:txBody>
          <a:bodyPr lIns="0" tIns="0" rIns="0" bIns="0" rtlCol="0" anchor="t">
            <a:spAutoFit/>
          </a:bodyPr>
          <a:lstStyle/>
          <a:p>
            <a:pPr marL="0" lvl="0" indent="0" algn="l">
              <a:lnSpc>
                <a:spcPts val="10199"/>
              </a:lnSpc>
              <a:spcBef>
                <a:spcPct val="0"/>
              </a:spcBef>
            </a:pPr>
            <a:r>
              <a:rPr lang="en-US" sz="8499">
                <a:solidFill>
                  <a:srgbClr val="FFFFFF"/>
                </a:solidFill>
                <a:latin typeface="Agrandir Wide Thin Bold"/>
              </a:rPr>
              <a:t>Introduction</a:t>
            </a:r>
          </a:p>
        </p:txBody>
      </p:sp>
      <p:grpSp>
        <p:nvGrpSpPr>
          <p:cNvPr id="40" name="Group 40"/>
          <p:cNvGrpSpPr/>
          <p:nvPr/>
        </p:nvGrpSpPr>
        <p:grpSpPr>
          <a:xfrm rot="-10800000">
            <a:off x="357337" y="9347219"/>
            <a:ext cx="17573326" cy="657076"/>
            <a:chOff x="0" y="0"/>
            <a:chExt cx="23431102" cy="876101"/>
          </a:xfrm>
        </p:grpSpPr>
        <p:sp>
          <p:nvSpPr>
            <p:cNvPr id="41" name="AutoShape 41"/>
            <p:cNvSpPr/>
            <p:nvPr/>
          </p:nvSpPr>
          <p:spPr>
            <a:xfrm>
              <a:off x="19050" y="0"/>
              <a:ext cx="23393002" cy="0"/>
            </a:xfrm>
            <a:prstGeom prst="line">
              <a:avLst/>
            </a:prstGeom>
            <a:ln w="38100" cap="flat">
              <a:solidFill>
                <a:srgbClr val="47F4F4"/>
              </a:solidFill>
              <a:prstDash val="solid"/>
              <a:headEnd type="none" w="sm" len="sm"/>
              <a:tailEnd type="none" w="sm" len="sm"/>
            </a:ln>
          </p:spPr>
          <p:txBody>
            <a:bodyPr/>
            <a:lstStyle/>
            <a:p>
              <a:endParaRPr lang="en-US"/>
            </a:p>
          </p:txBody>
        </p:sp>
        <p:sp>
          <p:nvSpPr>
            <p:cNvPr id="42" name="AutoShape 42"/>
            <p:cNvSpPr/>
            <p:nvPr/>
          </p:nvSpPr>
          <p:spPr>
            <a:xfrm rot="5400000">
              <a:off x="-419000" y="419000"/>
              <a:ext cx="876101" cy="0"/>
            </a:xfrm>
            <a:prstGeom prst="line">
              <a:avLst/>
            </a:prstGeom>
            <a:ln w="38100" cap="flat">
              <a:solidFill>
                <a:srgbClr val="47F4F4"/>
              </a:solidFill>
              <a:prstDash val="solid"/>
              <a:headEnd type="none" w="sm" len="sm"/>
              <a:tailEnd type="none" w="sm" len="sm"/>
            </a:ln>
          </p:spPr>
          <p:txBody>
            <a:bodyPr/>
            <a:lstStyle/>
            <a:p>
              <a:endParaRPr lang="en-US"/>
            </a:p>
          </p:txBody>
        </p:sp>
        <p:sp>
          <p:nvSpPr>
            <p:cNvPr id="43" name="AutoShape 43"/>
            <p:cNvSpPr/>
            <p:nvPr/>
          </p:nvSpPr>
          <p:spPr>
            <a:xfrm rot="5400000">
              <a:off x="22974001" y="419000"/>
              <a:ext cx="876101" cy="0"/>
            </a:xfrm>
            <a:prstGeom prst="line">
              <a:avLst/>
            </a:prstGeom>
            <a:ln w="38100" cap="flat">
              <a:solidFill>
                <a:srgbClr val="47F4F4"/>
              </a:solidFill>
              <a:prstDash val="solid"/>
              <a:headEnd type="none" w="sm" len="sm"/>
              <a:tailEnd type="none" w="sm" len="sm"/>
            </a:ln>
          </p:spPr>
          <p:txBody>
            <a:bodyPr/>
            <a:lstStyle/>
            <a:p>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24CCD"/>
        </a:solidFill>
        <a:effectLst/>
      </p:bgPr>
    </p:bg>
    <p:spTree>
      <p:nvGrpSpPr>
        <p:cNvPr id="1" name=""/>
        <p:cNvGrpSpPr/>
        <p:nvPr/>
      </p:nvGrpSpPr>
      <p:grpSpPr>
        <a:xfrm>
          <a:off x="0" y="0"/>
          <a:ext cx="0" cy="0"/>
          <a:chOff x="0" y="0"/>
          <a:chExt cx="0" cy="0"/>
        </a:xfrm>
      </p:grpSpPr>
      <p:sp>
        <p:nvSpPr>
          <p:cNvPr id="2" name="TextBox 2"/>
          <p:cNvSpPr txBox="1"/>
          <p:nvPr/>
        </p:nvSpPr>
        <p:spPr>
          <a:xfrm>
            <a:off x="6791214" y="3546999"/>
            <a:ext cx="5030820" cy="1991816"/>
          </a:xfrm>
          <a:prstGeom prst="rect">
            <a:avLst/>
          </a:prstGeom>
        </p:spPr>
        <p:txBody>
          <a:bodyPr lIns="0" tIns="0" rIns="0" bIns="0" rtlCol="0" anchor="t">
            <a:spAutoFit/>
          </a:bodyPr>
          <a:lstStyle/>
          <a:p>
            <a:pPr marL="0" lvl="0" indent="0" algn="ctr">
              <a:lnSpc>
                <a:spcPts val="7219"/>
              </a:lnSpc>
              <a:spcBef>
                <a:spcPct val="0"/>
              </a:spcBef>
            </a:pPr>
            <a:r>
              <a:rPr lang="en-US" sz="6016">
                <a:solidFill>
                  <a:srgbClr val="FFFFFF"/>
                </a:solidFill>
                <a:latin typeface="Agrandir Wide Thin Bold"/>
              </a:rPr>
              <a:t>Data Description</a:t>
            </a:r>
          </a:p>
        </p:txBody>
      </p:sp>
      <p:grpSp>
        <p:nvGrpSpPr>
          <p:cNvPr id="3" name="Group 3"/>
          <p:cNvGrpSpPr/>
          <p:nvPr/>
        </p:nvGrpSpPr>
        <p:grpSpPr>
          <a:xfrm>
            <a:off x="1349724" y="1399052"/>
            <a:ext cx="4342404" cy="760608"/>
            <a:chOff x="0" y="0"/>
            <a:chExt cx="5789872" cy="1014144"/>
          </a:xfrm>
        </p:grpSpPr>
        <p:grpSp>
          <p:nvGrpSpPr>
            <p:cNvPr id="4" name="Group 4"/>
            <p:cNvGrpSpPr/>
            <p:nvPr/>
          </p:nvGrpSpPr>
          <p:grpSpPr>
            <a:xfrm>
              <a:off x="0" y="0"/>
              <a:ext cx="5789872" cy="1014144"/>
              <a:chOff x="0" y="0"/>
              <a:chExt cx="1143678" cy="200325"/>
            </a:xfrm>
          </p:grpSpPr>
          <p:sp>
            <p:nvSpPr>
              <p:cNvPr id="5" name="Freeform 5"/>
              <p:cNvSpPr/>
              <p:nvPr/>
            </p:nvSpPr>
            <p:spPr>
              <a:xfrm>
                <a:off x="0" y="0"/>
                <a:ext cx="1143678" cy="200325"/>
              </a:xfrm>
              <a:custGeom>
                <a:avLst/>
                <a:gdLst/>
                <a:ahLst/>
                <a:cxnLst/>
                <a:rect l="l" t="t" r="r" b="b"/>
                <a:pathLst>
                  <a:path w="1143678" h="200325">
                    <a:moveTo>
                      <a:pt x="90926" y="0"/>
                    </a:moveTo>
                    <a:lnTo>
                      <a:pt x="1052752" y="0"/>
                    </a:lnTo>
                    <a:cubicBezTo>
                      <a:pt x="1076867" y="0"/>
                      <a:pt x="1099995" y="9580"/>
                      <a:pt x="1117047" y="26632"/>
                    </a:cubicBezTo>
                    <a:cubicBezTo>
                      <a:pt x="1134099" y="43684"/>
                      <a:pt x="1143678" y="66811"/>
                      <a:pt x="1143678" y="90926"/>
                    </a:cubicBezTo>
                    <a:lnTo>
                      <a:pt x="1143678" y="109399"/>
                    </a:lnTo>
                    <a:cubicBezTo>
                      <a:pt x="1143678" y="133514"/>
                      <a:pt x="1134099" y="156641"/>
                      <a:pt x="1117047" y="173693"/>
                    </a:cubicBezTo>
                    <a:cubicBezTo>
                      <a:pt x="1099995" y="190745"/>
                      <a:pt x="1076867" y="200325"/>
                      <a:pt x="1052752" y="200325"/>
                    </a:cubicBezTo>
                    <a:lnTo>
                      <a:pt x="90926" y="200325"/>
                    </a:lnTo>
                    <a:cubicBezTo>
                      <a:pt x="40709" y="200325"/>
                      <a:pt x="0" y="159616"/>
                      <a:pt x="0" y="109399"/>
                    </a:cubicBezTo>
                    <a:lnTo>
                      <a:pt x="0" y="90926"/>
                    </a:lnTo>
                    <a:cubicBezTo>
                      <a:pt x="0" y="66811"/>
                      <a:pt x="9580" y="43684"/>
                      <a:pt x="26632" y="26632"/>
                    </a:cubicBezTo>
                    <a:cubicBezTo>
                      <a:pt x="43684" y="9580"/>
                      <a:pt x="66811" y="0"/>
                      <a:pt x="90926" y="0"/>
                    </a:cubicBezTo>
                    <a:close/>
                  </a:path>
                </a:pathLst>
              </a:custGeom>
              <a:solidFill>
                <a:srgbClr val="47F4F4"/>
              </a:solidFill>
            </p:spPr>
            <p:txBody>
              <a:bodyPr/>
              <a:lstStyle/>
              <a:p>
                <a:endParaRPr lang="en-US"/>
              </a:p>
            </p:txBody>
          </p:sp>
          <p:sp>
            <p:nvSpPr>
              <p:cNvPr id="6" name="TextBox 6"/>
              <p:cNvSpPr txBox="1"/>
              <p:nvPr/>
            </p:nvSpPr>
            <p:spPr>
              <a:xfrm>
                <a:off x="0" y="-28575"/>
                <a:ext cx="1143678" cy="228900"/>
              </a:xfrm>
              <a:prstGeom prst="rect">
                <a:avLst/>
              </a:prstGeom>
            </p:spPr>
            <p:txBody>
              <a:bodyPr lIns="50800" tIns="50800" rIns="50800" bIns="50800" rtlCol="0" anchor="ctr"/>
              <a:lstStyle/>
              <a:p>
                <a:pPr algn="ctr">
                  <a:lnSpc>
                    <a:spcPts val="2816"/>
                  </a:lnSpc>
                </a:pPr>
                <a:endParaRPr/>
              </a:p>
            </p:txBody>
          </p:sp>
        </p:grpSp>
        <p:grpSp>
          <p:nvGrpSpPr>
            <p:cNvPr id="7" name="Group 7"/>
            <p:cNvGrpSpPr/>
            <p:nvPr/>
          </p:nvGrpSpPr>
          <p:grpSpPr>
            <a:xfrm>
              <a:off x="41467" y="35592"/>
              <a:ext cx="5706938" cy="942959"/>
              <a:chOff x="0" y="0"/>
              <a:chExt cx="1212396" cy="200325"/>
            </a:xfrm>
          </p:grpSpPr>
          <p:sp>
            <p:nvSpPr>
              <p:cNvPr id="8" name="Freeform 8"/>
              <p:cNvSpPr/>
              <p:nvPr/>
            </p:nvSpPr>
            <p:spPr>
              <a:xfrm>
                <a:off x="0" y="0"/>
                <a:ext cx="1212396" cy="200325"/>
              </a:xfrm>
              <a:custGeom>
                <a:avLst/>
                <a:gdLst/>
                <a:ahLst/>
                <a:cxnLst/>
                <a:rect l="l" t="t" r="r" b="b"/>
                <a:pathLst>
                  <a:path w="1212396" h="200325">
                    <a:moveTo>
                      <a:pt x="92247" y="0"/>
                    </a:moveTo>
                    <a:lnTo>
                      <a:pt x="1120149" y="0"/>
                    </a:lnTo>
                    <a:cubicBezTo>
                      <a:pt x="1144614" y="0"/>
                      <a:pt x="1168078" y="9719"/>
                      <a:pt x="1185378" y="27019"/>
                    </a:cubicBezTo>
                    <a:cubicBezTo>
                      <a:pt x="1202677" y="44318"/>
                      <a:pt x="1212396" y="67782"/>
                      <a:pt x="1212396" y="92247"/>
                    </a:cubicBezTo>
                    <a:lnTo>
                      <a:pt x="1212396" y="108077"/>
                    </a:lnTo>
                    <a:cubicBezTo>
                      <a:pt x="1212396" y="132543"/>
                      <a:pt x="1202677" y="156006"/>
                      <a:pt x="1185378" y="173306"/>
                    </a:cubicBezTo>
                    <a:cubicBezTo>
                      <a:pt x="1168078" y="190606"/>
                      <a:pt x="1144614" y="200325"/>
                      <a:pt x="1120149" y="200325"/>
                    </a:cubicBezTo>
                    <a:lnTo>
                      <a:pt x="92247" y="200325"/>
                    </a:lnTo>
                    <a:cubicBezTo>
                      <a:pt x="67782" y="200325"/>
                      <a:pt x="44318" y="190606"/>
                      <a:pt x="27019" y="173306"/>
                    </a:cubicBezTo>
                    <a:cubicBezTo>
                      <a:pt x="9719" y="156006"/>
                      <a:pt x="0" y="132543"/>
                      <a:pt x="0" y="108077"/>
                    </a:cubicBezTo>
                    <a:lnTo>
                      <a:pt x="0" y="92247"/>
                    </a:lnTo>
                    <a:cubicBezTo>
                      <a:pt x="0" y="67782"/>
                      <a:pt x="9719" y="44318"/>
                      <a:pt x="27019" y="27019"/>
                    </a:cubicBezTo>
                    <a:cubicBezTo>
                      <a:pt x="44318" y="9719"/>
                      <a:pt x="67782" y="0"/>
                      <a:pt x="92247" y="0"/>
                    </a:cubicBezTo>
                    <a:close/>
                  </a:path>
                </a:pathLst>
              </a:custGeom>
              <a:solidFill>
                <a:srgbClr val="124CCD"/>
              </a:solidFill>
            </p:spPr>
            <p:txBody>
              <a:bodyPr/>
              <a:lstStyle/>
              <a:p>
                <a:endParaRPr lang="en-US"/>
              </a:p>
            </p:txBody>
          </p:sp>
          <p:sp>
            <p:nvSpPr>
              <p:cNvPr id="9" name="TextBox 9"/>
              <p:cNvSpPr txBox="1"/>
              <p:nvPr/>
            </p:nvSpPr>
            <p:spPr>
              <a:xfrm>
                <a:off x="0" y="-28575"/>
                <a:ext cx="1212396" cy="228900"/>
              </a:xfrm>
              <a:prstGeom prst="rect">
                <a:avLst/>
              </a:prstGeom>
            </p:spPr>
            <p:txBody>
              <a:bodyPr lIns="50800" tIns="50800" rIns="50800" bIns="50800" rtlCol="0" anchor="ctr"/>
              <a:lstStyle/>
              <a:p>
                <a:pPr algn="ctr">
                  <a:lnSpc>
                    <a:spcPts val="2816"/>
                  </a:lnSpc>
                </a:pPr>
                <a:endParaRPr/>
              </a:p>
            </p:txBody>
          </p:sp>
        </p:grpSp>
        <p:sp>
          <p:nvSpPr>
            <p:cNvPr id="10" name="TextBox 10"/>
            <p:cNvSpPr txBox="1"/>
            <p:nvPr/>
          </p:nvSpPr>
          <p:spPr>
            <a:xfrm>
              <a:off x="409677" y="214972"/>
              <a:ext cx="4970517" cy="558800"/>
            </a:xfrm>
            <a:prstGeom prst="rect">
              <a:avLst/>
            </a:prstGeom>
          </p:spPr>
          <p:txBody>
            <a:bodyPr lIns="0" tIns="0" rIns="0" bIns="0" rtlCol="0" anchor="t">
              <a:spAutoFit/>
            </a:bodyPr>
            <a:lstStyle/>
            <a:p>
              <a:pPr marL="0" lvl="0" indent="0" algn="ctr">
                <a:lnSpc>
                  <a:spcPts val="2879"/>
                </a:lnSpc>
                <a:spcBef>
                  <a:spcPct val="0"/>
                </a:spcBef>
              </a:pPr>
              <a:r>
                <a:rPr lang="en-US" sz="2400">
                  <a:solidFill>
                    <a:srgbClr val="47F4F4"/>
                  </a:solidFill>
                  <a:latin typeface="Agrandir Wide Thin Bold"/>
                </a:rPr>
                <a:t>Store</a:t>
              </a:r>
            </a:p>
          </p:txBody>
        </p:sp>
      </p:grpSp>
      <p:grpSp>
        <p:nvGrpSpPr>
          <p:cNvPr id="11" name="Group 11"/>
          <p:cNvGrpSpPr/>
          <p:nvPr/>
        </p:nvGrpSpPr>
        <p:grpSpPr>
          <a:xfrm>
            <a:off x="1349724" y="7097604"/>
            <a:ext cx="4342404" cy="760608"/>
            <a:chOff x="0" y="0"/>
            <a:chExt cx="5789872" cy="1014144"/>
          </a:xfrm>
        </p:grpSpPr>
        <p:grpSp>
          <p:nvGrpSpPr>
            <p:cNvPr id="12" name="Group 12"/>
            <p:cNvGrpSpPr/>
            <p:nvPr/>
          </p:nvGrpSpPr>
          <p:grpSpPr>
            <a:xfrm>
              <a:off x="0" y="0"/>
              <a:ext cx="5789872" cy="1014144"/>
              <a:chOff x="0" y="0"/>
              <a:chExt cx="1143678" cy="200325"/>
            </a:xfrm>
          </p:grpSpPr>
          <p:sp>
            <p:nvSpPr>
              <p:cNvPr id="13" name="Freeform 13"/>
              <p:cNvSpPr/>
              <p:nvPr/>
            </p:nvSpPr>
            <p:spPr>
              <a:xfrm>
                <a:off x="0" y="0"/>
                <a:ext cx="1143678" cy="200325"/>
              </a:xfrm>
              <a:custGeom>
                <a:avLst/>
                <a:gdLst/>
                <a:ahLst/>
                <a:cxnLst/>
                <a:rect l="l" t="t" r="r" b="b"/>
                <a:pathLst>
                  <a:path w="1143678" h="200325">
                    <a:moveTo>
                      <a:pt x="90926" y="0"/>
                    </a:moveTo>
                    <a:lnTo>
                      <a:pt x="1052752" y="0"/>
                    </a:lnTo>
                    <a:cubicBezTo>
                      <a:pt x="1076867" y="0"/>
                      <a:pt x="1099995" y="9580"/>
                      <a:pt x="1117047" y="26632"/>
                    </a:cubicBezTo>
                    <a:cubicBezTo>
                      <a:pt x="1134099" y="43684"/>
                      <a:pt x="1143678" y="66811"/>
                      <a:pt x="1143678" y="90926"/>
                    </a:cubicBezTo>
                    <a:lnTo>
                      <a:pt x="1143678" y="109399"/>
                    </a:lnTo>
                    <a:cubicBezTo>
                      <a:pt x="1143678" y="133514"/>
                      <a:pt x="1134099" y="156641"/>
                      <a:pt x="1117047" y="173693"/>
                    </a:cubicBezTo>
                    <a:cubicBezTo>
                      <a:pt x="1099995" y="190745"/>
                      <a:pt x="1076867" y="200325"/>
                      <a:pt x="1052752" y="200325"/>
                    </a:cubicBezTo>
                    <a:lnTo>
                      <a:pt x="90926" y="200325"/>
                    </a:lnTo>
                    <a:cubicBezTo>
                      <a:pt x="40709" y="200325"/>
                      <a:pt x="0" y="159616"/>
                      <a:pt x="0" y="109399"/>
                    </a:cubicBezTo>
                    <a:lnTo>
                      <a:pt x="0" y="90926"/>
                    </a:lnTo>
                    <a:cubicBezTo>
                      <a:pt x="0" y="66811"/>
                      <a:pt x="9580" y="43684"/>
                      <a:pt x="26632" y="26632"/>
                    </a:cubicBezTo>
                    <a:cubicBezTo>
                      <a:pt x="43684" y="9580"/>
                      <a:pt x="66811" y="0"/>
                      <a:pt x="90926" y="0"/>
                    </a:cubicBezTo>
                    <a:close/>
                  </a:path>
                </a:pathLst>
              </a:custGeom>
              <a:solidFill>
                <a:srgbClr val="47F4F4"/>
              </a:solidFill>
            </p:spPr>
            <p:txBody>
              <a:bodyPr/>
              <a:lstStyle/>
              <a:p>
                <a:endParaRPr lang="en-US"/>
              </a:p>
            </p:txBody>
          </p:sp>
          <p:sp>
            <p:nvSpPr>
              <p:cNvPr id="14" name="TextBox 14"/>
              <p:cNvSpPr txBox="1"/>
              <p:nvPr/>
            </p:nvSpPr>
            <p:spPr>
              <a:xfrm>
                <a:off x="0" y="-28575"/>
                <a:ext cx="1143678" cy="228900"/>
              </a:xfrm>
              <a:prstGeom prst="rect">
                <a:avLst/>
              </a:prstGeom>
            </p:spPr>
            <p:txBody>
              <a:bodyPr lIns="50800" tIns="50800" rIns="50800" bIns="50800" rtlCol="0" anchor="ctr"/>
              <a:lstStyle/>
              <a:p>
                <a:pPr algn="ctr">
                  <a:lnSpc>
                    <a:spcPts val="2816"/>
                  </a:lnSpc>
                </a:pPr>
                <a:endParaRPr/>
              </a:p>
            </p:txBody>
          </p:sp>
        </p:grpSp>
        <p:grpSp>
          <p:nvGrpSpPr>
            <p:cNvPr id="15" name="Group 15"/>
            <p:cNvGrpSpPr/>
            <p:nvPr/>
          </p:nvGrpSpPr>
          <p:grpSpPr>
            <a:xfrm>
              <a:off x="41467" y="35592"/>
              <a:ext cx="5706938" cy="942959"/>
              <a:chOff x="0" y="0"/>
              <a:chExt cx="1212396" cy="200325"/>
            </a:xfrm>
          </p:grpSpPr>
          <p:sp>
            <p:nvSpPr>
              <p:cNvPr id="16" name="Freeform 16"/>
              <p:cNvSpPr/>
              <p:nvPr/>
            </p:nvSpPr>
            <p:spPr>
              <a:xfrm>
                <a:off x="0" y="0"/>
                <a:ext cx="1212396" cy="200325"/>
              </a:xfrm>
              <a:custGeom>
                <a:avLst/>
                <a:gdLst/>
                <a:ahLst/>
                <a:cxnLst/>
                <a:rect l="l" t="t" r="r" b="b"/>
                <a:pathLst>
                  <a:path w="1212396" h="200325">
                    <a:moveTo>
                      <a:pt x="92247" y="0"/>
                    </a:moveTo>
                    <a:lnTo>
                      <a:pt x="1120149" y="0"/>
                    </a:lnTo>
                    <a:cubicBezTo>
                      <a:pt x="1144614" y="0"/>
                      <a:pt x="1168078" y="9719"/>
                      <a:pt x="1185378" y="27019"/>
                    </a:cubicBezTo>
                    <a:cubicBezTo>
                      <a:pt x="1202677" y="44318"/>
                      <a:pt x="1212396" y="67782"/>
                      <a:pt x="1212396" y="92247"/>
                    </a:cubicBezTo>
                    <a:lnTo>
                      <a:pt x="1212396" y="108077"/>
                    </a:lnTo>
                    <a:cubicBezTo>
                      <a:pt x="1212396" y="132543"/>
                      <a:pt x="1202677" y="156006"/>
                      <a:pt x="1185378" y="173306"/>
                    </a:cubicBezTo>
                    <a:cubicBezTo>
                      <a:pt x="1168078" y="190606"/>
                      <a:pt x="1144614" y="200325"/>
                      <a:pt x="1120149" y="200325"/>
                    </a:cubicBezTo>
                    <a:lnTo>
                      <a:pt x="92247" y="200325"/>
                    </a:lnTo>
                    <a:cubicBezTo>
                      <a:pt x="67782" y="200325"/>
                      <a:pt x="44318" y="190606"/>
                      <a:pt x="27019" y="173306"/>
                    </a:cubicBezTo>
                    <a:cubicBezTo>
                      <a:pt x="9719" y="156006"/>
                      <a:pt x="0" y="132543"/>
                      <a:pt x="0" y="108077"/>
                    </a:cubicBezTo>
                    <a:lnTo>
                      <a:pt x="0" y="92247"/>
                    </a:lnTo>
                    <a:cubicBezTo>
                      <a:pt x="0" y="67782"/>
                      <a:pt x="9719" y="44318"/>
                      <a:pt x="27019" y="27019"/>
                    </a:cubicBezTo>
                    <a:cubicBezTo>
                      <a:pt x="44318" y="9719"/>
                      <a:pt x="67782" y="0"/>
                      <a:pt x="92247" y="0"/>
                    </a:cubicBezTo>
                    <a:close/>
                  </a:path>
                </a:pathLst>
              </a:custGeom>
              <a:solidFill>
                <a:srgbClr val="124CCD"/>
              </a:solidFill>
            </p:spPr>
            <p:txBody>
              <a:bodyPr/>
              <a:lstStyle/>
              <a:p>
                <a:endParaRPr lang="en-US"/>
              </a:p>
            </p:txBody>
          </p:sp>
          <p:sp>
            <p:nvSpPr>
              <p:cNvPr id="17" name="TextBox 17"/>
              <p:cNvSpPr txBox="1"/>
              <p:nvPr/>
            </p:nvSpPr>
            <p:spPr>
              <a:xfrm>
                <a:off x="0" y="-28575"/>
                <a:ext cx="1212396" cy="228900"/>
              </a:xfrm>
              <a:prstGeom prst="rect">
                <a:avLst/>
              </a:prstGeom>
            </p:spPr>
            <p:txBody>
              <a:bodyPr lIns="50800" tIns="50800" rIns="50800" bIns="50800" rtlCol="0" anchor="ctr"/>
              <a:lstStyle/>
              <a:p>
                <a:pPr algn="ctr">
                  <a:lnSpc>
                    <a:spcPts val="2816"/>
                  </a:lnSpc>
                </a:pPr>
                <a:endParaRPr/>
              </a:p>
            </p:txBody>
          </p:sp>
        </p:grpSp>
        <p:sp>
          <p:nvSpPr>
            <p:cNvPr id="18" name="TextBox 18"/>
            <p:cNvSpPr txBox="1"/>
            <p:nvPr/>
          </p:nvSpPr>
          <p:spPr>
            <a:xfrm>
              <a:off x="409677" y="214972"/>
              <a:ext cx="4970517" cy="558800"/>
            </a:xfrm>
            <a:prstGeom prst="rect">
              <a:avLst/>
            </a:prstGeom>
          </p:spPr>
          <p:txBody>
            <a:bodyPr lIns="0" tIns="0" rIns="0" bIns="0" rtlCol="0" anchor="t">
              <a:spAutoFit/>
            </a:bodyPr>
            <a:lstStyle/>
            <a:p>
              <a:pPr marL="0" lvl="0" indent="0" algn="ctr">
                <a:lnSpc>
                  <a:spcPts val="2879"/>
                </a:lnSpc>
                <a:spcBef>
                  <a:spcPct val="0"/>
                </a:spcBef>
              </a:pPr>
              <a:r>
                <a:rPr lang="en-US" sz="2400">
                  <a:solidFill>
                    <a:srgbClr val="47F4F4"/>
                  </a:solidFill>
                  <a:latin typeface="Agrandir Wide Thin Bold"/>
                </a:rPr>
                <a:t>Fuel_Price</a:t>
              </a:r>
            </a:p>
          </p:txBody>
        </p:sp>
      </p:grpSp>
      <p:sp>
        <p:nvSpPr>
          <p:cNvPr id="19" name="TextBox 19"/>
          <p:cNvSpPr txBox="1"/>
          <p:nvPr/>
        </p:nvSpPr>
        <p:spPr>
          <a:xfrm>
            <a:off x="1028432" y="2312059"/>
            <a:ext cx="4984988" cy="355105"/>
          </a:xfrm>
          <a:prstGeom prst="rect">
            <a:avLst/>
          </a:prstGeom>
        </p:spPr>
        <p:txBody>
          <a:bodyPr lIns="0" tIns="0" rIns="0" bIns="0" rtlCol="0" anchor="t">
            <a:spAutoFit/>
          </a:bodyPr>
          <a:lstStyle/>
          <a:p>
            <a:pPr marL="0" lvl="1" indent="0" algn="ctr">
              <a:lnSpc>
                <a:spcPts val="2816"/>
              </a:lnSpc>
              <a:spcBef>
                <a:spcPct val="0"/>
              </a:spcBef>
            </a:pPr>
            <a:r>
              <a:rPr lang="en-US" sz="2200">
                <a:solidFill>
                  <a:srgbClr val="FFFFFF"/>
                </a:solidFill>
                <a:latin typeface="DM Sans"/>
              </a:rPr>
              <a:t>The store number</a:t>
            </a:r>
          </a:p>
        </p:txBody>
      </p:sp>
      <p:sp>
        <p:nvSpPr>
          <p:cNvPr id="20" name="TextBox 20"/>
          <p:cNvSpPr txBox="1"/>
          <p:nvPr/>
        </p:nvSpPr>
        <p:spPr>
          <a:xfrm>
            <a:off x="1028432" y="8010612"/>
            <a:ext cx="4984988" cy="355105"/>
          </a:xfrm>
          <a:prstGeom prst="rect">
            <a:avLst/>
          </a:prstGeom>
        </p:spPr>
        <p:txBody>
          <a:bodyPr lIns="0" tIns="0" rIns="0" bIns="0" rtlCol="0" anchor="t">
            <a:spAutoFit/>
          </a:bodyPr>
          <a:lstStyle/>
          <a:p>
            <a:pPr marL="0" lvl="1" indent="0" algn="ctr">
              <a:lnSpc>
                <a:spcPts val="2816"/>
              </a:lnSpc>
              <a:spcBef>
                <a:spcPct val="0"/>
              </a:spcBef>
            </a:pPr>
            <a:r>
              <a:rPr lang="en-US" sz="2200">
                <a:solidFill>
                  <a:srgbClr val="FFFFFF"/>
                </a:solidFill>
                <a:latin typeface="DM Sans"/>
              </a:rPr>
              <a:t>Cost of fuel in the region</a:t>
            </a:r>
          </a:p>
        </p:txBody>
      </p:sp>
      <p:grpSp>
        <p:nvGrpSpPr>
          <p:cNvPr id="21" name="Group 21"/>
          <p:cNvGrpSpPr/>
          <p:nvPr/>
        </p:nvGrpSpPr>
        <p:grpSpPr>
          <a:xfrm>
            <a:off x="12595872" y="7097604"/>
            <a:ext cx="4342404" cy="760608"/>
            <a:chOff x="0" y="0"/>
            <a:chExt cx="5789872" cy="1014144"/>
          </a:xfrm>
        </p:grpSpPr>
        <p:grpSp>
          <p:nvGrpSpPr>
            <p:cNvPr id="22" name="Group 22"/>
            <p:cNvGrpSpPr/>
            <p:nvPr/>
          </p:nvGrpSpPr>
          <p:grpSpPr>
            <a:xfrm>
              <a:off x="0" y="0"/>
              <a:ext cx="5789872" cy="1014144"/>
              <a:chOff x="0" y="0"/>
              <a:chExt cx="1143678" cy="200325"/>
            </a:xfrm>
          </p:grpSpPr>
          <p:sp>
            <p:nvSpPr>
              <p:cNvPr id="23" name="Freeform 23"/>
              <p:cNvSpPr/>
              <p:nvPr/>
            </p:nvSpPr>
            <p:spPr>
              <a:xfrm>
                <a:off x="0" y="0"/>
                <a:ext cx="1143678" cy="200325"/>
              </a:xfrm>
              <a:custGeom>
                <a:avLst/>
                <a:gdLst/>
                <a:ahLst/>
                <a:cxnLst/>
                <a:rect l="l" t="t" r="r" b="b"/>
                <a:pathLst>
                  <a:path w="1143678" h="200325">
                    <a:moveTo>
                      <a:pt x="90926" y="0"/>
                    </a:moveTo>
                    <a:lnTo>
                      <a:pt x="1052752" y="0"/>
                    </a:lnTo>
                    <a:cubicBezTo>
                      <a:pt x="1076867" y="0"/>
                      <a:pt x="1099995" y="9580"/>
                      <a:pt x="1117047" y="26632"/>
                    </a:cubicBezTo>
                    <a:cubicBezTo>
                      <a:pt x="1134099" y="43684"/>
                      <a:pt x="1143678" y="66811"/>
                      <a:pt x="1143678" y="90926"/>
                    </a:cubicBezTo>
                    <a:lnTo>
                      <a:pt x="1143678" y="109399"/>
                    </a:lnTo>
                    <a:cubicBezTo>
                      <a:pt x="1143678" y="133514"/>
                      <a:pt x="1134099" y="156641"/>
                      <a:pt x="1117047" y="173693"/>
                    </a:cubicBezTo>
                    <a:cubicBezTo>
                      <a:pt x="1099995" y="190745"/>
                      <a:pt x="1076867" y="200325"/>
                      <a:pt x="1052752" y="200325"/>
                    </a:cubicBezTo>
                    <a:lnTo>
                      <a:pt x="90926" y="200325"/>
                    </a:lnTo>
                    <a:cubicBezTo>
                      <a:pt x="40709" y="200325"/>
                      <a:pt x="0" y="159616"/>
                      <a:pt x="0" y="109399"/>
                    </a:cubicBezTo>
                    <a:lnTo>
                      <a:pt x="0" y="90926"/>
                    </a:lnTo>
                    <a:cubicBezTo>
                      <a:pt x="0" y="66811"/>
                      <a:pt x="9580" y="43684"/>
                      <a:pt x="26632" y="26632"/>
                    </a:cubicBezTo>
                    <a:cubicBezTo>
                      <a:pt x="43684" y="9580"/>
                      <a:pt x="66811" y="0"/>
                      <a:pt x="90926" y="0"/>
                    </a:cubicBezTo>
                    <a:close/>
                  </a:path>
                </a:pathLst>
              </a:custGeom>
              <a:solidFill>
                <a:srgbClr val="47F4F4"/>
              </a:solidFill>
            </p:spPr>
            <p:txBody>
              <a:bodyPr/>
              <a:lstStyle/>
              <a:p>
                <a:endParaRPr lang="en-US"/>
              </a:p>
            </p:txBody>
          </p:sp>
          <p:sp>
            <p:nvSpPr>
              <p:cNvPr id="24" name="TextBox 24"/>
              <p:cNvSpPr txBox="1"/>
              <p:nvPr/>
            </p:nvSpPr>
            <p:spPr>
              <a:xfrm>
                <a:off x="0" y="-28575"/>
                <a:ext cx="1143678" cy="228900"/>
              </a:xfrm>
              <a:prstGeom prst="rect">
                <a:avLst/>
              </a:prstGeom>
            </p:spPr>
            <p:txBody>
              <a:bodyPr lIns="50800" tIns="50800" rIns="50800" bIns="50800" rtlCol="0" anchor="ctr"/>
              <a:lstStyle/>
              <a:p>
                <a:pPr algn="ctr">
                  <a:lnSpc>
                    <a:spcPts val="2816"/>
                  </a:lnSpc>
                </a:pPr>
                <a:endParaRPr/>
              </a:p>
            </p:txBody>
          </p:sp>
        </p:grpSp>
        <p:grpSp>
          <p:nvGrpSpPr>
            <p:cNvPr id="25" name="Group 25"/>
            <p:cNvGrpSpPr/>
            <p:nvPr/>
          </p:nvGrpSpPr>
          <p:grpSpPr>
            <a:xfrm>
              <a:off x="41467" y="35592"/>
              <a:ext cx="5706938" cy="942959"/>
              <a:chOff x="0" y="0"/>
              <a:chExt cx="1212396" cy="200325"/>
            </a:xfrm>
          </p:grpSpPr>
          <p:sp>
            <p:nvSpPr>
              <p:cNvPr id="26" name="Freeform 26"/>
              <p:cNvSpPr/>
              <p:nvPr/>
            </p:nvSpPr>
            <p:spPr>
              <a:xfrm>
                <a:off x="0" y="0"/>
                <a:ext cx="1212396" cy="200325"/>
              </a:xfrm>
              <a:custGeom>
                <a:avLst/>
                <a:gdLst/>
                <a:ahLst/>
                <a:cxnLst/>
                <a:rect l="l" t="t" r="r" b="b"/>
                <a:pathLst>
                  <a:path w="1212396" h="200325">
                    <a:moveTo>
                      <a:pt x="92247" y="0"/>
                    </a:moveTo>
                    <a:lnTo>
                      <a:pt x="1120149" y="0"/>
                    </a:lnTo>
                    <a:cubicBezTo>
                      <a:pt x="1144614" y="0"/>
                      <a:pt x="1168078" y="9719"/>
                      <a:pt x="1185378" y="27019"/>
                    </a:cubicBezTo>
                    <a:cubicBezTo>
                      <a:pt x="1202677" y="44318"/>
                      <a:pt x="1212396" y="67782"/>
                      <a:pt x="1212396" y="92247"/>
                    </a:cubicBezTo>
                    <a:lnTo>
                      <a:pt x="1212396" y="108077"/>
                    </a:lnTo>
                    <a:cubicBezTo>
                      <a:pt x="1212396" y="132543"/>
                      <a:pt x="1202677" y="156006"/>
                      <a:pt x="1185378" y="173306"/>
                    </a:cubicBezTo>
                    <a:cubicBezTo>
                      <a:pt x="1168078" y="190606"/>
                      <a:pt x="1144614" y="200325"/>
                      <a:pt x="1120149" y="200325"/>
                    </a:cubicBezTo>
                    <a:lnTo>
                      <a:pt x="92247" y="200325"/>
                    </a:lnTo>
                    <a:cubicBezTo>
                      <a:pt x="67782" y="200325"/>
                      <a:pt x="44318" y="190606"/>
                      <a:pt x="27019" y="173306"/>
                    </a:cubicBezTo>
                    <a:cubicBezTo>
                      <a:pt x="9719" y="156006"/>
                      <a:pt x="0" y="132543"/>
                      <a:pt x="0" y="108077"/>
                    </a:cubicBezTo>
                    <a:lnTo>
                      <a:pt x="0" y="92247"/>
                    </a:lnTo>
                    <a:cubicBezTo>
                      <a:pt x="0" y="67782"/>
                      <a:pt x="9719" y="44318"/>
                      <a:pt x="27019" y="27019"/>
                    </a:cubicBezTo>
                    <a:cubicBezTo>
                      <a:pt x="44318" y="9719"/>
                      <a:pt x="67782" y="0"/>
                      <a:pt x="92247" y="0"/>
                    </a:cubicBezTo>
                    <a:close/>
                  </a:path>
                </a:pathLst>
              </a:custGeom>
              <a:solidFill>
                <a:srgbClr val="124CCD"/>
              </a:solidFill>
            </p:spPr>
            <p:txBody>
              <a:bodyPr/>
              <a:lstStyle/>
              <a:p>
                <a:endParaRPr lang="en-US"/>
              </a:p>
            </p:txBody>
          </p:sp>
          <p:sp>
            <p:nvSpPr>
              <p:cNvPr id="27" name="TextBox 27"/>
              <p:cNvSpPr txBox="1"/>
              <p:nvPr/>
            </p:nvSpPr>
            <p:spPr>
              <a:xfrm>
                <a:off x="0" y="-28575"/>
                <a:ext cx="1212396" cy="228900"/>
              </a:xfrm>
              <a:prstGeom prst="rect">
                <a:avLst/>
              </a:prstGeom>
            </p:spPr>
            <p:txBody>
              <a:bodyPr lIns="50800" tIns="50800" rIns="50800" bIns="50800" rtlCol="0" anchor="ctr"/>
              <a:lstStyle/>
              <a:p>
                <a:pPr algn="ctr">
                  <a:lnSpc>
                    <a:spcPts val="2816"/>
                  </a:lnSpc>
                </a:pPr>
                <a:endParaRPr/>
              </a:p>
            </p:txBody>
          </p:sp>
        </p:grpSp>
        <p:sp>
          <p:nvSpPr>
            <p:cNvPr id="28" name="TextBox 28"/>
            <p:cNvSpPr txBox="1"/>
            <p:nvPr/>
          </p:nvSpPr>
          <p:spPr>
            <a:xfrm>
              <a:off x="409677" y="214972"/>
              <a:ext cx="4970517" cy="558800"/>
            </a:xfrm>
            <a:prstGeom prst="rect">
              <a:avLst/>
            </a:prstGeom>
          </p:spPr>
          <p:txBody>
            <a:bodyPr lIns="0" tIns="0" rIns="0" bIns="0" rtlCol="0" anchor="t">
              <a:spAutoFit/>
            </a:bodyPr>
            <a:lstStyle/>
            <a:p>
              <a:pPr marL="0" lvl="0" indent="0" algn="ctr">
                <a:lnSpc>
                  <a:spcPts val="2879"/>
                </a:lnSpc>
                <a:spcBef>
                  <a:spcPct val="0"/>
                </a:spcBef>
              </a:pPr>
              <a:r>
                <a:rPr lang="en-US" sz="2400">
                  <a:solidFill>
                    <a:srgbClr val="47F4F4"/>
                  </a:solidFill>
                  <a:latin typeface="Agrandir Wide Thin Bold"/>
                </a:rPr>
                <a:t>Unemployment</a:t>
              </a:r>
            </a:p>
          </p:txBody>
        </p:sp>
      </p:grpSp>
      <p:grpSp>
        <p:nvGrpSpPr>
          <p:cNvPr id="29" name="Group 29"/>
          <p:cNvGrpSpPr/>
          <p:nvPr/>
        </p:nvGrpSpPr>
        <p:grpSpPr>
          <a:xfrm>
            <a:off x="12595872" y="1399052"/>
            <a:ext cx="4342404" cy="760608"/>
            <a:chOff x="0" y="0"/>
            <a:chExt cx="5789872" cy="1014144"/>
          </a:xfrm>
        </p:grpSpPr>
        <p:grpSp>
          <p:nvGrpSpPr>
            <p:cNvPr id="30" name="Group 30"/>
            <p:cNvGrpSpPr/>
            <p:nvPr/>
          </p:nvGrpSpPr>
          <p:grpSpPr>
            <a:xfrm>
              <a:off x="0" y="0"/>
              <a:ext cx="5789872" cy="1014144"/>
              <a:chOff x="0" y="0"/>
              <a:chExt cx="1143678" cy="200325"/>
            </a:xfrm>
          </p:grpSpPr>
          <p:sp>
            <p:nvSpPr>
              <p:cNvPr id="31" name="Freeform 31"/>
              <p:cNvSpPr/>
              <p:nvPr/>
            </p:nvSpPr>
            <p:spPr>
              <a:xfrm>
                <a:off x="0" y="0"/>
                <a:ext cx="1143678" cy="200325"/>
              </a:xfrm>
              <a:custGeom>
                <a:avLst/>
                <a:gdLst/>
                <a:ahLst/>
                <a:cxnLst/>
                <a:rect l="l" t="t" r="r" b="b"/>
                <a:pathLst>
                  <a:path w="1143678" h="200325">
                    <a:moveTo>
                      <a:pt x="90926" y="0"/>
                    </a:moveTo>
                    <a:lnTo>
                      <a:pt x="1052752" y="0"/>
                    </a:lnTo>
                    <a:cubicBezTo>
                      <a:pt x="1076867" y="0"/>
                      <a:pt x="1099995" y="9580"/>
                      <a:pt x="1117047" y="26632"/>
                    </a:cubicBezTo>
                    <a:cubicBezTo>
                      <a:pt x="1134099" y="43684"/>
                      <a:pt x="1143678" y="66811"/>
                      <a:pt x="1143678" y="90926"/>
                    </a:cubicBezTo>
                    <a:lnTo>
                      <a:pt x="1143678" y="109399"/>
                    </a:lnTo>
                    <a:cubicBezTo>
                      <a:pt x="1143678" y="133514"/>
                      <a:pt x="1134099" y="156641"/>
                      <a:pt x="1117047" y="173693"/>
                    </a:cubicBezTo>
                    <a:cubicBezTo>
                      <a:pt x="1099995" y="190745"/>
                      <a:pt x="1076867" y="200325"/>
                      <a:pt x="1052752" y="200325"/>
                    </a:cubicBezTo>
                    <a:lnTo>
                      <a:pt x="90926" y="200325"/>
                    </a:lnTo>
                    <a:cubicBezTo>
                      <a:pt x="40709" y="200325"/>
                      <a:pt x="0" y="159616"/>
                      <a:pt x="0" y="109399"/>
                    </a:cubicBezTo>
                    <a:lnTo>
                      <a:pt x="0" y="90926"/>
                    </a:lnTo>
                    <a:cubicBezTo>
                      <a:pt x="0" y="66811"/>
                      <a:pt x="9580" y="43684"/>
                      <a:pt x="26632" y="26632"/>
                    </a:cubicBezTo>
                    <a:cubicBezTo>
                      <a:pt x="43684" y="9580"/>
                      <a:pt x="66811" y="0"/>
                      <a:pt x="90926" y="0"/>
                    </a:cubicBezTo>
                    <a:close/>
                  </a:path>
                </a:pathLst>
              </a:custGeom>
              <a:solidFill>
                <a:srgbClr val="47F4F4"/>
              </a:solidFill>
            </p:spPr>
            <p:txBody>
              <a:bodyPr/>
              <a:lstStyle/>
              <a:p>
                <a:endParaRPr lang="en-US"/>
              </a:p>
            </p:txBody>
          </p:sp>
          <p:sp>
            <p:nvSpPr>
              <p:cNvPr id="32" name="TextBox 32"/>
              <p:cNvSpPr txBox="1"/>
              <p:nvPr/>
            </p:nvSpPr>
            <p:spPr>
              <a:xfrm>
                <a:off x="0" y="-28575"/>
                <a:ext cx="1143678" cy="228900"/>
              </a:xfrm>
              <a:prstGeom prst="rect">
                <a:avLst/>
              </a:prstGeom>
            </p:spPr>
            <p:txBody>
              <a:bodyPr lIns="50800" tIns="50800" rIns="50800" bIns="50800" rtlCol="0" anchor="ctr"/>
              <a:lstStyle/>
              <a:p>
                <a:pPr algn="ctr">
                  <a:lnSpc>
                    <a:spcPts val="2816"/>
                  </a:lnSpc>
                </a:pPr>
                <a:endParaRPr/>
              </a:p>
            </p:txBody>
          </p:sp>
        </p:grpSp>
        <p:grpSp>
          <p:nvGrpSpPr>
            <p:cNvPr id="33" name="Group 33"/>
            <p:cNvGrpSpPr/>
            <p:nvPr/>
          </p:nvGrpSpPr>
          <p:grpSpPr>
            <a:xfrm>
              <a:off x="41467" y="35592"/>
              <a:ext cx="5706938" cy="942959"/>
              <a:chOff x="0" y="0"/>
              <a:chExt cx="1212396" cy="200325"/>
            </a:xfrm>
          </p:grpSpPr>
          <p:sp>
            <p:nvSpPr>
              <p:cNvPr id="34" name="Freeform 34"/>
              <p:cNvSpPr/>
              <p:nvPr/>
            </p:nvSpPr>
            <p:spPr>
              <a:xfrm>
                <a:off x="0" y="0"/>
                <a:ext cx="1212396" cy="200325"/>
              </a:xfrm>
              <a:custGeom>
                <a:avLst/>
                <a:gdLst/>
                <a:ahLst/>
                <a:cxnLst/>
                <a:rect l="l" t="t" r="r" b="b"/>
                <a:pathLst>
                  <a:path w="1212396" h="200325">
                    <a:moveTo>
                      <a:pt x="92247" y="0"/>
                    </a:moveTo>
                    <a:lnTo>
                      <a:pt x="1120149" y="0"/>
                    </a:lnTo>
                    <a:cubicBezTo>
                      <a:pt x="1144614" y="0"/>
                      <a:pt x="1168078" y="9719"/>
                      <a:pt x="1185378" y="27019"/>
                    </a:cubicBezTo>
                    <a:cubicBezTo>
                      <a:pt x="1202677" y="44318"/>
                      <a:pt x="1212396" y="67782"/>
                      <a:pt x="1212396" y="92247"/>
                    </a:cubicBezTo>
                    <a:lnTo>
                      <a:pt x="1212396" y="108077"/>
                    </a:lnTo>
                    <a:cubicBezTo>
                      <a:pt x="1212396" y="132543"/>
                      <a:pt x="1202677" y="156006"/>
                      <a:pt x="1185378" y="173306"/>
                    </a:cubicBezTo>
                    <a:cubicBezTo>
                      <a:pt x="1168078" y="190606"/>
                      <a:pt x="1144614" y="200325"/>
                      <a:pt x="1120149" y="200325"/>
                    </a:cubicBezTo>
                    <a:lnTo>
                      <a:pt x="92247" y="200325"/>
                    </a:lnTo>
                    <a:cubicBezTo>
                      <a:pt x="67782" y="200325"/>
                      <a:pt x="44318" y="190606"/>
                      <a:pt x="27019" y="173306"/>
                    </a:cubicBezTo>
                    <a:cubicBezTo>
                      <a:pt x="9719" y="156006"/>
                      <a:pt x="0" y="132543"/>
                      <a:pt x="0" y="108077"/>
                    </a:cubicBezTo>
                    <a:lnTo>
                      <a:pt x="0" y="92247"/>
                    </a:lnTo>
                    <a:cubicBezTo>
                      <a:pt x="0" y="67782"/>
                      <a:pt x="9719" y="44318"/>
                      <a:pt x="27019" y="27019"/>
                    </a:cubicBezTo>
                    <a:cubicBezTo>
                      <a:pt x="44318" y="9719"/>
                      <a:pt x="67782" y="0"/>
                      <a:pt x="92247" y="0"/>
                    </a:cubicBezTo>
                    <a:close/>
                  </a:path>
                </a:pathLst>
              </a:custGeom>
              <a:solidFill>
                <a:srgbClr val="124CCD"/>
              </a:solidFill>
            </p:spPr>
            <p:txBody>
              <a:bodyPr/>
              <a:lstStyle/>
              <a:p>
                <a:endParaRPr lang="en-US"/>
              </a:p>
            </p:txBody>
          </p:sp>
          <p:sp>
            <p:nvSpPr>
              <p:cNvPr id="35" name="TextBox 35"/>
              <p:cNvSpPr txBox="1"/>
              <p:nvPr/>
            </p:nvSpPr>
            <p:spPr>
              <a:xfrm>
                <a:off x="0" y="-28575"/>
                <a:ext cx="1212396" cy="228900"/>
              </a:xfrm>
              <a:prstGeom prst="rect">
                <a:avLst/>
              </a:prstGeom>
            </p:spPr>
            <p:txBody>
              <a:bodyPr lIns="50800" tIns="50800" rIns="50800" bIns="50800" rtlCol="0" anchor="ctr"/>
              <a:lstStyle/>
              <a:p>
                <a:pPr algn="ctr">
                  <a:lnSpc>
                    <a:spcPts val="2816"/>
                  </a:lnSpc>
                </a:pPr>
                <a:endParaRPr/>
              </a:p>
            </p:txBody>
          </p:sp>
        </p:grpSp>
        <p:sp>
          <p:nvSpPr>
            <p:cNvPr id="36" name="TextBox 36"/>
            <p:cNvSpPr txBox="1"/>
            <p:nvPr/>
          </p:nvSpPr>
          <p:spPr>
            <a:xfrm>
              <a:off x="409677" y="214972"/>
              <a:ext cx="4970517" cy="558800"/>
            </a:xfrm>
            <a:prstGeom prst="rect">
              <a:avLst/>
            </a:prstGeom>
          </p:spPr>
          <p:txBody>
            <a:bodyPr lIns="0" tIns="0" rIns="0" bIns="0" rtlCol="0" anchor="t">
              <a:spAutoFit/>
            </a:bodyPr>
            <a:lstStyle/>
            <a:p>
              <a:pPr marL="0" lvl="0" indent="0" algn="ctr">
                <a:lnSpc>
                  <a:spcPts val="2879"/>
                </a:lnSpc>
                <a:spcBef>
                  <a:spcPct val="0"/>
                </a:spcBef>
              </a:pPr>
              <a:r>
                <a:rPr lang="en-US" sz="2400">
                  <a:solidFill>
                    <a:srgbClr val="47F4F4"/>
                  </a:solidFill>
                  <a:latin typeface="Agrandir Wide Thin Bold"/>
                </a:rPr>
                <a:t>Weekly_Sales</a:t>
              </a:r>
            </a:p>
          </p:txBody>
        </p:sp>
      </p:grpSp>
      <p:sp>
        <p:nvSpPr>
          <p:cNvPr id="37" name="TextBox 37"/>
          <p:cNvSpPr txBox="1"/>
          <p:nvPr/>
        </p:nvSpPr>
        <p:spPr>
          <a:xfrm>
            <a:off x="12274580" y="2312059"/>
            <a:ext cx="4984988" cy="355105"/>
          </a:xfrm>
          <a:prstGeom prst="rect">
            <a:avLst/>
          </a:prstGeom>
        </p:spPr>
        <p:txBody>
          <a:bodyPr lIns="0" tIns="0" rIns="0" bIns="0" rtlCol="0" anchor="t">
            <a:spAutoFit/>
          </a:bodyPr>
          <a:lstStyle/>
          <a:p>
            <a:pPr marL="0" lvl="1" indent="0" algn="ctr">
              <a:lnSpc>
                <a:spcPts val="2816"/>
              </a:lnSpc>
              <a:spcBef>
                <a:spcPct val="0"/>
              </a:spcBef>
            </a:pPr>
            <a:r>
              <a:rPr lang="en-US" sz="2200">
                <a:solidFill>
                  <a:srgbClr val="FFFFFF"/>
                </a:solidFill>
                <a:latin typeface="DM Sans"/>
              </a:rPr>
              <a:t>Sales for the given store</a:t>
            </a:r>
          </a:p>
        </p:txBody>
      </p:sp>
      <p:sp>
        <p:nvSpPr>
          <p:cNvPr id="38" name="TextBox 38"/>
          <p:cNvSpPr txBox="1"/>
          <p:nvPr/>
        </p:nvSpPr>
        <p:spPr>
          <a:xfrm>
            <a:off x="12274580" y="8010612"/>
            <a:ext cx="4984988" cy="355105"/>
          </a:xfrm>
          <a:prstGeom prst="rect">
            <a:avLst/>
          </a:prstGeom>
        </p:spPr>
        <p:txBody>
          <a:bodyPr lIns="0" tIns="0" rIns="0" bIns="0" rtlCol="0" anchor="t">
            <a:spAutoFit/>
          </a:bodyPr>
          <a:lstStyle/>
          <a:p>
            <a:pPr marL="0" lvl="1" indent="0" algn="ctr">
              <a:lnSpc>
                <a:spcPts val="2816"/>
              </a:lnSpc>
              <a:spcBef>
                <a:spcPct val="0"/>
              </a:spcBef>
            </a:pPr>
            <a:r>
              <a:rPr lang="en-US" sz="2200">
                <a:solidFill>
                  <a:srgbClr val="FFFFFF"/>
                </a:solidFill>
                <a:latin typeface="DM Sans"/>
              </a:rPr>
              <a:t>Prevailing unemployment rate</a:t>
            </a:r>
          </a:p>
        </p:txBody>
      </p:sp>
      <p:grpSp>
        <p:nvGrpSpPr>
          <p:cNvPr id="39" name="Group 39"/>
          <p:cNvGrpSpPr/>
          <p:nvPr/>
        </p:nvGrpSpPr>
        <p:grpSpPr>
          <a:xfrm>
            <a:off x="6972798" y="1399052"/>
            <a:ext cx="4342404" cy="760608"/>
            <a:chOff x="0" y="0"/>
            <a:chExt cx="5789872" cy="1014144"/>
          </a:xfrm>
        </p:grpSpPr>
        <p:grpSp>
          <p:nvGrpSpPr>
            <p:cNvPr id="40" name="Group 40"/>
            <p:cNvGrpSpPr/>
            <p:nvPr/>
          </p:nvGrpSpPr>
          <p:grpSpPr>
            <a:xfrm>
              <a:off x="0" y="0"/>
              <a:ext cx="5789872" cy="1014144"/>
              <a:chOff x="0" y="0"/>
              <a:chExt cx="1143678" cy="200325"/>
            </a:xfrm>
          </p:grpSpPr>
          <p:sp>
            <p:nvSpPr>
              <p:cNvPr id="41" name="Freeform 41"/>
              <p:cNvSpPr/>
              <p:nvPr/>
            </p:nvSpPr>
            <p:spPr>
              <a:xfrm>
                <a:off x="0" y="0"/>
                <a:ext cx="1143678" cy="200325"/>
              </a:xfrm>
              <a:custGeom>
                <a:avLst/>
                <a:gdLst/>
                <a:ahLst/>
                <a:cxnLst/>
                <a:rect l="l" t="t" r="r" b="b"/>
                <a:pathLst>
                  <a:path w="1143678" h="200325">
                    <a:moveTo>
                      <a:pt x="90926" y="0"/>
                    </a:moveTo>
                    <a:lnTo>
                      <a:pt x="1052752" y="0"/>
                    </a:lnTo>
                    <a:cubicBezTo>
                      <a:pt x="1076867" y="0"/>
                      <a:pt x="1099995" y="9580"/>
                      <a:pt x="1117047" y="26632"/>
                    </a:cubicBezTo>
                    <a:cubicBezTo>
                      <a:pt x="1134099" y="43684"/>
                      <a:pt x="1143678" y="66811"/>
                      <a:pt x="1143678" y="90926"/>
                    </a:cubicBezTo>
                    <a:lnTo>
                      <a:pt x="1143678" y="109399"/>
                    </a:lnTo>
                    <a:cubicBezTo>
                      <a:pt x="1143678" y="133514"/>
                      <a:pt x="1134099" y="156641"/>
                      <a:pt x="1117047" y="173693"/>
                    </a:cubicBezTo>
                    <a:cubicBezTo>
                      <a:pt x="1099995" y="190745"/>
                      <a:pt x="1076867" y="200325"/>
                      <a:pt x="1052752" y="200325"/>
                    </a:cubicBezTo>
                    <a:lnTo>
                      <a:pt x="90926" y="200325"/>
                    </a:lnTo>
                    <a:cubicBezTo>
                      <a:pt x="40709" y="200325"/>
                      <a:pt x="0" y="159616"/>
                      <a:pt x="0" y="109399"/>
                    </a:cubicBezTo>
                    <a:lnTo>
                      <a:pt x="0" y="90926"/>
                    </a:lnTo>
                    <a:cubicBezTo>
                      <a:pt x="0" y="66811"/>
                      <a:pt x="9580" y="43684"/>
                      <a:pt x="26632" y="26632"/>
                    </a:cubicBezTo>
                    <a:cubicBezTo>
                      <a:pt x="43684" y="9580"/>
                      <a:pt x="66811" y="0"/>
                      <a:pt x="90926" y="0"/>
                    </a:cubicBezTo>
                    <a:close/>
                  </a:path>
                </a:pathLst>
              </a:custGeom>
              <a:solidFill>
                <a:srgbClr val="47F4F4"/>
              </a:solidFill>
            </p:spPr>
            <p:txBody>
              <a:bodyPr/>
              <a:lstStyle/>
              <a:p>
                <a:endParaRPr lang="en-US"/>
              </a:p>
            </p:txBody>
          </p:sp>
          <p:sp>
            <p:nvSpPr>
              <p:cNvPr id="42" name="TextBox 42"/>
              <p:cNvSpPr txBox="1"/>
              <p:nvPr/>
            </p:nvSpPr>
            <p:spPr>
              <a:xfrm>
                <a:off x="0" y="-28575"/>
                <a:ext cx="1143678" cy="228900"/>
              </a:xfrm>
              <a:prstGeom prst="rect">
                <a:avLst/>
              </a:prstGeom>
            </p:spPr>
            <p:txBody>
              <a:bodyPr lIns="50800" tIns="50800" rIns="50800" bIns="50800" rtlCol="0" anchor="ctr"/>
              <a:lstStyle/>
              <a:p>
                <a:pPr algn="ctr">
                  <a:lnSpc>
                    <a:spcPts val="2816"/>
                  </a:lnSpc>
                </a:pPr>
                <a:endParaRPr/>
              </a:p>
            </p:txBody>
          </p:sp>
        </p:grpSp>
        <p:grpSp>
          <p:nvGrpSpPr>
            <p:cNvPr id="43" name="Group 43"/>
            <p:cNvGrpSpPr/>
            <p:nvPr/>
          </p:nvGrpSpPr>
          <p:grpSpPr>
            <a:xfrm>
              <a:off x="41467" y="35592"/>
              <a:ext cx="5706938" cy="942959"/>
              <a:chOff x="0" y="0"/>
              <a:chExt cx="1212396" cy="200325"/>
            </a:xfrm>
          </p:grpSpPr>
          <p:sp>
            <p:nvSpPr>
              <p:cNvPr id="44" name="Freeform 44"/>
              <p:cNvSpPr/>
              <p:nvPr/>
            </p:nvSpPr>
            <p:spPr>
              <a:xfrm>
                <a:off x="0" y="0"/>
                <a:ext cx="1212396" cy="200325"/>
              </a:xfrm>
              <a:custGeom>
                <a:avLst/>
                <a:gdLst/>
                <a:ahLst/>
                <a:cxnLst/>
                <a:rect l="l" t="t" r="r" b="b"/>
                <a:pathLst>
                  <a:path w="1212396" h="200325">
                    <a:moveTo>
                      <a:pt x="92247" y="0"/>
                    </a:moveTo>
                    <a:lnTo>
                      <a:pt x="1120149" y="0"/>
                    </a:lnTo>
                    <a:cubicBezTo>
                      <a:pt x="1144614" y="0"/>
                      <a:pt x="1168078" y="9719"/>
                      <a:pt x="1185378" y="27019"/>
                    </a:cubicBezTo>
                    <a:cubicBezTo>
                      <a:pt x="1202677" y="44318"/>
                      <a:pt x="1212396" y="67782"/>
                      <a:pt x="1212396" y="92247"/>
                    </a:cubicBezTo>
                    <a:lnTo>
                      <a:pt x="1212396" y="108077"/>
                    </a:lnTo>
                    <a:cubicBezTo>
                      <a:pt x="1212396" y="132543"/>
                      <a:pt x="1202677" y="156006"/>
                      <a:pt x="1185378" y="173306"/>
                    </a:cubicBezTo>
                    <a:cubicBezTo>
                      <a:pt x="1168078" y="190606"/>
                      <a:pt x="1144614" y="200325"/>
                      <a:pt x="1120149" y="200325"/>
                    </a:cubicBezTo>
                    <a:lnTo>
                      <a:pt x="92247" y="200325"/>
                    </a:lnTo>
                    <a:cubicBezTo>
                      <a:pt x="67782" y="200325"/>
                      <a:pt x="44318" y="190606"/>
                      <a:pt x="27019" y="173306"/>
                    </a:cubicBezTo>
                    <a:cubicBezTo>
                      <a:pt x="9719" y="156006"/>
                      <a:pt x="0" y="132543"/>
                      <a:pt x="0" y="108077"/>
                    </a:cubicBezTo>
                    <a:lnTo>
                      <a:pt x="0" y="92247"/>
                    </a:lnTo>
                    <a:cubicBezTo>
                      <a:pt x="0" y="67782"/>
                      <a:pt x="9719" y="44318"/>
                      <a:pt x="27019" y="27019"/>
                    </a:cubicBezTo>
                    <a:cubicBezTo>
                      <a:pt x="44318" y="9719"/>
                      <a:pt x="67782" y="0"/>
                      <a:pt x="92247" y="0"/>
                    </a:cubicBezTo>
                    <a:close/>
                  </a:path>
                </a:pathLst>
              </a:custGeom>
              <a:solidFill>
                <a:srgbClr val="124CCD"/>
              </a:solidFill>
            </p:spPr>
            <p:txBody>
              <a:bodyPr/>
              <a:lstStyle/>
              <a:p>
                <a:endParaRPr lang="en-US"/>
              </a:p>
            </p:txBody>
          </p:sp>
          <p:sp>
            <p:nvSpPr>
              <p:cNvPr id="45" name="TextBox 45"/>
              <p:cNvSpPr txBox="1"/>
              <p:nvPr/>
            </p:nvSpPr>
            <p:spPr>
              <a:xfrm>
                <a:off x="0" y="-28575"/>
                <a:ext cx="1212396" cy="228900"/>
              </a:xfrm>
              <a:prstGeom prst="rect">
                <a:avLst/>
              </a:prstGeom>
            </p:spPr>
            <p:txBody>
              <a:bodyPr lIns="50800" tIns="50800" rIns="50800" bIns="50800" rtlCol="0" anchor="ctr"/>
              <a:lstStyle/>
              <a:p>
                <a:pPr algn="ctr">
                  <a:lnSpc>
                    <a:spcPts val="2816"/>
                  </a:lnSpc>
                </a:pPr>
                <a:endParaRPr/>
              </a:p>
            </p:txBody>
          </p:sp>
        </p:grpSp>
        <p:sp>
          <p:nvSpPr>
            <p:cNvPr id="46" name="TextBox 46"/>
            <p:cNvSpPr txBox="1"/>
            <p:nvPr/>
          </p:nvSpPr>
          <p:spPr>
            <a:xfrm>
              <a:off x="409677" y="214972"/>
              <a:ext cx="4970517" cy="558800"/>
            </a:xfrm>
            <a:prstGeom prst="rect">
              <a:avLst/>
            </a:prstGeom>
          </p:spPr>
          <p:txBody>
            <a:bodyPr lIns="0" tIns="0" rIns="0" bIns="0" rtlCol="0" anchor="t">
              <a:spAutoFit/>
            </a:bodyPr>
            <a:lstStyle/>
            <a:p>
              <a:pPr marL="0" lvl="0" indent="0" algn="ctr">
                <a:lnSpc>
                  <a:spcPts val="2879"/>
                </a:lnSpc>
                <a:spcBef>
                  <a:spcPct val="0"/>
                </a:spcBef>
              </a:pPr>
              <a:r>
                <a:rPr lang="en-US" sz="2400">
                  <a:solidFill>
                    <a:srgbClr val="47F4F4"/>
                  </a:solidFill>
                  <a:latin typeface="Agrandir Wide Thin Bold"/>
                </a:rPr>
                <a:t>Date</a:t>
              </a:r>
            </a:p>
          </p:txBody>
        </p:sp>
      </p:grpSp>
      <p:sp>
        <p:nvSpPr>
          <p:cNvPr id="47" name="TextBox 47"/>
          <p:cNvSpPr txBox="1"/>
          <p:nvPr/>
        </p:nvSpPr>
        <p:spPr>
          <a:xfrm>
            <a:off x="6651506" y="2312059"/>
            <a:ext cx="4984988" cy="355105"/>
          </a:xfrm>
          <a:prstGeom prst="rect">
            <a:avLst/>
          </a:prstGeom>
        </p:spPr>
        <p:txBody>
          <a:bodyPr lIns="0" tIns="0" rIns="0" bIns="0" rtlCol="0" anchor="t">
            <a:spAutoFit/>
          </a:bodyPr>
          <a:lstStyle/>
          <a:p>
            <a:pPr marL="0" lvl="1" indent="0" algn="ctr">
              <a:lnSpc>
                <a:spcPts val="2816"/>
              </a:lnSpc>
              <a:spcBef>
                <a:spcPct val="0"/>
              </a:spcBef>
            </a:pPr>
            <a:r>
              <a:rPr lang="en-US" sz="2200">
                <a:solidFill>
                  <a:srgbClr val="FFFFFF"/>
                </a:solidFill>
                <a:latin typeface="DM Sans"/>
              </a:rPr>
              <a:t>The week of sales</a:t>
            </a:r>
          </a:p>
        </p:txBody>
      </p:sp>
      <p:grpSp>
        <p:nvGrpSpPr>
          <p:cNvPr id="48" name="Group 48"/>
          <p:cNvGrpSpPr/>
          <p:nvPr/>
        </p:nvGrpSpPr>
        <p:grpSpPr>
          <a:xfrm>
            <a:off x="6972798" y="7097604"/>
            <a:ext cx="4342404" cy="760608"/>
            <a:chOff x="0" y="0"/>
            <a:chExt cx="5789872" cy="1014144"/>
          </a:xfrm>
        </p:grpSpPr>
        <p:grpSp>
          <p:nvGrpSpPr>
            <p:cNvPr id="49" name="Group 49"/>
            <p:cNvGrpSpPr/>
            <p:nvPr/>
          </p:nvGrpSpPr>
          <p:grpSpPr>
            <a:xfrm>
              <a:off x="0" y="0"/>
              <a:ext cx="5789872" cy="1014144"/>
              <a:chOff x="0" y="0"/>
              <a:chExt cx="1143678" cy="200325"/>
            </a:xfrm>
          </p:grpSpPr>
          <p:sp>
            <p:nvSpPr>
              <p:cNvPr id="50" name="Freeform 50"/>
              <p:cNvSpPr/>
              <p:nvPr/>
            </p:nvSpPr>
            <p:spPr>
              <a:xfrm>
                <a:off x="0" y="0"/>
                <a:ext cx="1143678" cy="200325"/>
              </a:xfrm>
              <a:custGeom>
                <a:avLst/>
                <a:gdLst/>
                <a:ahLst/>
                <a:cxnLst/>
                <a:rect l="l" t="t" r="r" b="b"/>
                <a:pathLst>
                  <a:path w="1143678" h="200325">
                    <a:moveTo>
                      <a:pt x="90926" y="0"/>
                    </a:moveTo>
                    <a:lnTo>
                      <a:pt x="1052752" y="0"/>
                    </a:lnTo>
                    <a:cubicBezTo>
                      <a:pt x="1076867" y="0"/>
                      <a:pt x="1099995" y="9580"/>
                      <a:pt x="1117047" y="26632"/>
                    </a:cubicBezTo>
                    <a:cubicBezTo>
                      <a:pt x="1134099" y="43684"/>
                      <a:pt x="1143678" y="66811"/>
                      <a:pt x="1143678" y="90926"/>
                    </a:cubicBezTo>
                    <a:lnTo>
                      <a:pt x="1143678" y="109399"/>
                    </a:lnTo>
                    <a:cubicBezTo>
                      <a:pt x="1143678" y="133514"/>
                      <a:pt x="1134099" y="156641"/>
                      <a:pt x="1117047" y="173693"/>
                    </a:cubicBezTo>
                    <a:cubicBezTo>
                      <a:pt x="1099995" y="190745"/>
                      <a:pt x="1076867" y="200325"/>
                      <a:pt x="1052752" y="200325"/>
                    </a:cubicBezTo>
                    <a:lnTo>
                      <a:pt x="90926" y="200325"/>
                    </a:lnTo>
                    <a:cubicBezTo>
                      <a:pt x="40709" y="200325"/>
                      <a:pt x="0" y="159616"/>
                      <a:pt x="0" y="109399"/>
                    </a:cubicBezTo>
                    <a:lnTo>
                      <a:pt x="0" y="90926"/>
                    </a:lnTo>
                    <a:cubicBezTo>
                      <a:pt x="0" y="66811"/>
                      <a:pt x="9580" y="43684"/>
                      <a:pt x="26632" y="26632"/>
                    </a:cubicBezTo>
                    <a:cubicBezTo>
                      <a:pt x="43684" y="9580"/>
                      <a:pt x="66811" y="0"/>
                      <a:pt x="90926" y="0"/>
                    </a:cubicBezTo>
                    <a:close/>
                  </a:path>
                </a:pathLst>
              </a:custGeom>
              <a:solidFill>
                <a:srgbClr val="47F4F4"/>
              </a:solidFill>
            </p:spPr>
            <p:txBody>
              <a:bodyPr/>
              <a:lstStyle/>
              <a:p>
                <a:endParaRPr lang="en-US"/>
              </a:p>
            </p:txBody>
          </p:sp>
          <p:sp>
            <p:nvSpPr>
              <p:cNvPr id="51" name="TextBox 51"/>
              <p:cNvSpPr txBox="1"/>
              <p:nvPr/>
            </p:nvSpPr>
            <p:spPr>
              <a:xfrm>
                <a:off x="0" y="-28575"/>
                <a:ext cx="1143678" cy="228900"/>
              </a:xfrm>
              <a:prstGeom prst="rect">
                <a:avLst/>
              </a:prstGeom>
            </p:spPr>
            <p:txBody>
              <a:bodyPr lIns="50800" tIns="50800" rIns="50800" bIns="50800" rtlCol="0" anchor="ctr"/>
              <a:lstStyle/>
              <a:p>
                <a:pPr algn="ctr">
                  <a:lnSpc>
                    <a:spcPts val="2816"/>
                  </a:lnSpc>
                </a:pPr>
                <a:endParaRPr/>
              </a:p>
            </p:txBody>
          </p:sp>
        </p:grpSp>
        <p:grpSp>
          <p:nvGrpSpPr>
            <p:cNvPr id="52" name="Group 52"/>
            <p:cNvGrpSpPr/>
            <p:nvPr/>
          </p:nvGrpSpPr>
          <p:grpSpPr>
            <a:xfrm>
              <a:off x="41467" y="35592"/>
              <a:ext cx="5706938" cy="942959"/>
              <a:chOff x="0" y="0"/>
              <a:chExt cx="1212396" cy="200325"/>
            </a:xfrm>
          </p:grpSpPr>
          <p:sp>
            <p:nvSpPr>
              <p:cNvPr id="53" name="Freeform 53"/>
              <p:cNvSpPr/>
              <p:nvPr/>
            </p:nvSpPr>
            <p:spPr>
              <a:xfrm>
                <a:off x="0" y="0"/>
                <a:ext cx="1212396" cy="200325"/>
              </a:xfrm>
              <a:custGeom>
                <a:avLst/>
                <a:gdLst/>
                <a:ahLst/>
                <a:cxnLst/>
                <a:rect l="l" t="t" r="r" b="b"/>
                <a:pathLst>
                  <a:path w="1212396" h="200325">
                    <a:moveTo>
                      <a:pt x="92247" y="0"/>
                    </a:moveTo>
                    <a:lnTo>
                      <a:pt x="1120149" y="0"/>
                    </a:lnTo>
                    <a:cubicBezTo>
                      <a:pt x="1144614" y="0"/>
                      <a:pt x="1168078" y="9719"/>
                      <a:pt x="1185378" y="27019"/>
                    </a:cubicBezTo>
                    <a:cubicBezTo>
                      <a:pt x="1202677" y="44318"/>
                      <a:pt x="1212396" y="67782"/>
                      <a:pt x="1212396" y="92247"/>
                    </a:cubicBezTo>
                    <a:lnTo>
                      <a:pt x="1212396" y="108077"/>
                    </a:lnTo>
                    <a:cubicBezTo>
                      <a:pt x="1212396" y="132543"/>
                      <a:pt x="1202677" y="156006"/>
                      <a:pt x="1185378" y="173306"/>
                    </a:cubicBezTo>
                    <a:cubicBezTo>
                      <a:pt x="1168078" y="190606"/>
                      <a:pt x="1144614" y="200325"/>
                      <a:pt x="1120149" y="200325"/>
                    </a:cubicBezTo>
                    <a:lnTo>
                      <a:pt x="92247" y="200325"/>
                    </a:lnTo>
                    <a:cubicBezTo>
                      <a:pt x="67782" y="200325"/>
                      <a:pt x="44318" y="190606"/>
                      <a:pt x="27019" y="173306"/>
                    </a:cubicBezTo>
                    <a:cubicBezTo>
                      <a:pt x="9719" y="156006"/>
                      <a:pt x="0" y="132543"/>
                      <a:pt x="0" y="108077"/>
                    </a:cubicBezTo>
                    <a:lnTo>
                      <a:pt x="0" y="92247"/>
                    </a:lnTo>
                    <a:cubicBezTo>
                      <a:pt x="0" y="67782"/>
                      <a:pt x="9719" y="44318"/>
                      <a:pt x="27019" y="27019"/>
                    </a:cubicBezTo>
                    <a:cubicBezTo>
                      <a:pt x="44318" y="9719"/>
                      <a:pt x="67782" y="0"/>
                      <a:pt x="92247" y="0"/>
                    </a:cubicBezTo>
                    <a:close/>
                  </a:path>
                </a:pathLst>
              </a:custGeom>
              <a:solidFill>
                <a:srgbClr val="124CCD"/>
              </a:solidFill>
            </p:spPr>
            <p:txBody>
              <a:bodyPr/>
              <a:lstStyle/>
              <a:p>
                <a:endParaRPr lang="en-US"/>
              </a:p>
            </p:txBody>
          </p:sp>
          <p:sp>
            <p:nvSpPr>
              <p:cNvPr id="54" name="TextBox 54"/>
              <p:cNvSpPr txBox="1"/>
              <p:nvPr/>
            </p:nvSpPr>
            <p:spPr>
              <a:xfrm>
                <a:off x="0" y="-28575"/>
                <a:ext cx="1212396" cy="228900"/>
              </a:xfrm>
              <a:prstGeom prst="rect">
                <a:avLst/>
              </a:prstGeom>
            </p:spPr>
            <p:txBody>
              <a:bodyPr lIns="50800" tIns="50800" rIns="50800" bIns="50800" rtlCol="0" anchor="ctr"/>
              <a:lstStyle/>
              <a:p>
                <a:pPr algn="ctr">
                  <a:lnSpc>
                    <a:spcPts val="2816"/>
                  </a:lnSpc>
                </a:pPr>
                <a:endParaRPr/>
              </a:p>
            </p:txBody>
          </p:sp>
        </p:grpSp>
        <p:sp>
          <p:nvSpPr>
            <p:cNvPr id="55" name="TextBox 55"/>
            <p:cNvSpPr txBox="1"/>
            <p:nvPr/>
          </p:nvSpPr>
          <p:spPr>
            <a:xfrm>
              <a:off x="409677" y="214972"/>
              <a:ext cx="4970517" cy="558800"/>
            </a:xfrm>
            <a:prstGeom prst="rect">
              <a:avLst/>
            </a:prstGeom>
          </p:spPr>
          <p:txBody>
            <a:bodyPr lIns="0" tIns="0" rIns="0" bIns="0" rtlCol="0" anchor="t">
              <a:spAutoFit/>
            </a:bodyPr>
            <a:lstStyle/>
            <a:p>
              <a:pPr marL="0" lvl="0" indent="0" algn="ctr">
                <a:lnSpc>
                  <a:spcPts val="2879"/>
                </a:lnSpc>
                <a:spcBef>
                  <a:spcPct val="0"/>
                </a:spcBef>
              </a:pPr>
              <a:r>
                <a:rPr lang="en-US" sz="2400">
                  <a:solidFill>
                    <a:srgbClr val="47F4F4"/>
                  </a:solidFill>
                  <a:latin typeface="Agrandir Wide Thin Bold"/>
                </a:rPr>
                <a:t>CPI</a:t>
              </a:r>
            </a:p>
          </p:txBody>
        </p:sp>
      </p:grpSp>
      <p:sp>
        <p:nvSpPr>
          <p:cNvPr id="56" name="TextBox 56"/>
          <p:cNvSpPr txBox="1"/>
          <p:nvPr/>
        </p:nvSpPr>
        <p:spPr>
          <a:xfrm>
            <a:off x="6651506" y="8010612"/>
            <a:ext cx="4984988" cy="355105"/>
          </a:xfrm>
          <a:prstGeom prst="rect">
            <a:avLst/>
          </a:prstGeom>
        </p:spPr>
        <p:txBody>
          <a:bodyPr lIns="0" tIns="0" rIns="0" bIns="0" rtlCol="0" anchor="t">
            <a:spAutoFit/>
          </a:bodyPr>
          <a:lstStyle/>
          <a:p>
            <a:pPr marL="0" lvl="1" indent="0" algn="ctr">
              <a:lnSpc>
                <a:spcPts val="2816"/>
              </a:lnSpc>
              <a:spcBef>
                <a:spcPct val="0"/>
              </a:spcBef>
            </a:pPr>
            <a:r>
              <a:rPr lang="en-US" sz="2200">
                <a:solidFill>
                  <a:srgbClr val="FFFFFF"/>
                </a:solidFill>
                <a:latin typeface="DM Sans"/>
              </a:rPr>
              <a:t>Prevailing consumer price index</a:t>
            </a:r>
          </a:p>
        </p:txBody>
      </p:sp>
      <p:grpSp>
        <p:nvGrpSpPr>
          <p:cNvPr id="57" name="Group 57"/>
          <p:cNvGrpSpPr/>
          <p:nvPr/>
        </p:nvGrpSpPr>
        <p:grpSpPr>
          <a:xfrm>
            <a:off x="357337" y="357337"/>
            <a:ext cx="17573326" cy="657076"/>
            <a:chOff x="0" y="0"/>
            <a:chExt cx="23431102" cy="876101"/>
          </a:xfrm>
        </p:grpSpPr>
        <p:sp>
          <p:nvSpPr>
            <p:cNvPr id="58" name="AutoShape 58"/>
            <p:cNvSpPr/>
            <p:nvPr/>
          </p:nvSpPr>
          <p:spPr>
            <a:xfrm>
              <a:off x="19050" y="0"/>
              <a:ext cx="23393002" cy="0"/>
            </a:xfrm>
            <a:prstGeom prst="line">
              <a:avLst/>
            </a:prstGeom>
            <a:ln w="38100" cap="flat">
              <a:solidFill>
                <a:srgbClr val="47F4F4"/>
              </a:solidFill>
              <a:prstDash val="solid"/>
              <a:headEnd type="none" w="sm" len="sm"/>
              <a:tailEnd type="none" w="sm" len="sm"/>
            </a:ln>
          </p:spPr>
          <p:txBody>
            <a:bodyPr/>
            <a:lstStyle/>
            <a:p>
              <a:endParaRPr lang="en-US"/>
            </a:p>
          </p:txBody>
        </p:sp>
        <p:sp>
          <p:nvSpPr>
            <p:cNvPr id="59" name="AutoShape 59"/>
            <p:cNvSpPr/>
            <p:nvPr/>
          </p:nvSpPr>
          <p:spPr>
            <a:xfrm rot="5400000">
              <a:off x="-419000" y="419000"/>
              <a:ext cx="876101" cy="0"/>
            </a:xfrm>
            <a:prstGeom prst="line">
              <a:avLst/>
            </a:prstGeom>
            <a:ln w="38100" cap="flat">
              <a:solidFill>
                <a:srgbClr val="47F4F4"/>
              </a:solidFill>
              <a:prstDash val="solid"/>
              <a:headEnd type="none" w="sm" len="sm"/>
              <a:tailEnd type="none" w="sm" len="sm"/>
            </a:ln>
          </p:spPr>
          <p:txBody>
            <a:bodyPr/>
            <a:lstStyle/>
            <a:p>
              <a:endParaRPr lang="en-US"/>
            </a:p>
          </p:txBody>
        </p:sp>
        <p:sp>
          <p:nvSpPr>
            <p:cNvPr id="60" name="AutoShape 60"/>
            <p:cNvSpPr/>
            <p:nvPr/>
          </p:nvSpPr>
          <p:spPr>
            <a:xfrm rot="5400000">
              <a:off x="22974001" y="419000"/>
              <a:ext cx="876101" cy="0"/>
            </a:xfrm>
            <a:prstGeom prst="line">
              <a:avLst/>
            </a:prstGeom>
            <a:ln w="38100" cap="flat">
              <a:solidFill>
                <a:srgbClr val="47F4F4"/>
              </a:solidFill>
              <a:prstDash val="solid"/>
              <a:headEnd type="none" w="sm" len="sm"/>
              <a:tailEnd type="none" w="sm" len="sm"/>
            </a:ln>
          </p:spPr>
          <p:txBody>
            <a:bodyPr/>
            <a:lstStyle/>
            <a:p>
              <a:endParaRPr lang="en-US"/>
            </a:p>
          </p:txBody>
        </p:sp>
      </p:grpSp>
      <p:grpSp>
        <p:nvGrpSpPr>
          <p:cNvPr id="61" name="Group 61"/>
          <p:cNvGrpSpPr/>
          <p:nvPr/>
        </p:nvGrpSpPr>
        <p:grpSpPr>
          <a:xfrm rot="-10800000">
            <a:off x="357337" y="9272588"/>
            <a:ext cx="17573326" cy="657076"/>
            <a:chOff x="0" y="0"/>
            <a:chExt cx="23431102" cy="876101"/>
          </a:xfrm>
        </p:grpSpPr>
        <p:sp>
          <p:nvSpPr>
            <p:cNvPr id="62" name="AutoShape 62"/>
            <p:cNvSpPr/>
            <p:nvPr/>
          </p:nvSpPr>
          <p:spPr>
            <a:xfrm>
              <a:off x="19050" y="0"/>
              <a:ext cx="23393002" cy="0"/>
            </a:xfrm>
            <a:prstGeom prst="line">
              <a:avLst/>
            </a:prstGeom>
            <a:ln w="38100" cap="flat">
              <a:solidFill>
                <a:srgbClr val="47F4F4"/>
              </a:solidFill>
              <a:prstDash val="solid"/>
              <a:headEnd type="none" w="sm" len="sm"/>
              <a:tailEnd type="none" w="sm" len="sm"/>
            </a:ln>
          </p:spPr>
          <p:txBody>
            <a:bodyPr/>
            <a:lstStyle/>
            <a:p>
              <a:endParaRPr lang="en-US"/>
            </a:p>
          </p:txBody>
        </p:sp>
        <p:sp>
          <p:nvSpPr>
            <p:cNvPr id="63" name="AutoShape 63"/>
            <p:cNvSpPr/>
            <p:nvPr/>
          </p:nvSpPr>
          <p:spPr>
            <a:xfrm rot="5400000">
              <a:off x="-419000" y="419000"/>
              <a:ext cx="876101" cy="0"/>
            </a:xfrm>
            <a:prstGeom prst="line">
              <a:avLst/>
            </a:prstGeom>
            <a:ln w="38100" cap="flat">
              <a:solidFill>
                <a:srgbClr val="47F4F4"/>
              </a:solidFill>
              <a:prstDash val="solid"/>
              <a:headEnd type="none" w="sm" len="sm"/>
              <a:tailEnd type="none" w="sm" len="sm"/>
            </a:ln>
          </p:spPr>
          <p:txBody>
            <a:bodyPr/>
            <a:lstStyle/>
            <a:p>
              <a:endParaRPr lang="en-US"/>
            </a:p>
          </p:txBody>
        </p:sp>
        <p:sp>
          <p:nvSpPr>
            <p:cNvPr id="64" name="AutoShape 64"/>
            <p:cNvSpPr/>
            <p:nvPr/>
          </p:nvSpPr>
          <p:spPr>
            <a:xfrm rot="5400000">
              <a:off x="22974001" y="419000"/>
              <a:ext cx="876101" cy="0"/>
            </a:xfrm>
            <a:prstGeom prst="line">
              <a:avLst/>
            </a:prstGeom>
            <a:ln w="38100" cap="flat">
              <a:solidFill>
                <a:srgbClr val="47F4F4"/>
              </a:solidFill>
              <a:prstDash val="solid"/>
              <a:headEnd type="none" w="sm" len="sm"/>
              <a:tailEnd type="none" w="sm" len="sm"/>
            </a:ln>
          </p:spPr>
          <p:txBody>
            <a:bodyPr/>
            <a:lstStyle/>
            <a:p>
              <a:endParaRPr lang="en-US"/>
            </a:p>
          </p:txBody>
        </p:sp>
      </p:grpSp>
      <p:grpSp>
        <p:nvGrpSpPr>
          <p:cNvPr id="65" name="Group 65"/>
          <p:cNvGrpSpPr/>
          <p:nvPr/>
        </p:nvGrpSpPr>
        <p:grpSpPr>
          <a:xfrm>
            <a:off x="1349724" y="4248328"/>
            <a:ext cx="4342404" cy="760608"/>
            <a:chOff x="0" y="0"/>
            <a:chExt cx="5789872" cy="1014144"/>
          </a:xfrm>
        </p:grpSpPr>
        <p:grpSp>
          <p:nvGrpSpPr>
            <p:cNvPr id="66" name="Group 66"/>
            <p:cNvGrpSpPr/>
            <p:nvPr/>
          </p:nvGrpSpPr>
          <p:grpSpPr>
            <a:xfrm>
              <a:off x="0" y="0"/>
              <a:ext cx="5789872" cy="1014144"/>
              <a:chOff x="0" y="0"/>
              <a:chExt cx="1143678" cy="200325"/>
            </a:xfrm>
          </p:grpSpPr>
          <p:sp>
            <p:nvSpPr>
              <p:cNvPr id="67" name="Freeform 67"/>
              <p:cNvSpPr/>
              <p:nvPr/>
            </p:nvSpPr>
            <p:spPr>
              <a:xfrm>
                <a:off x="0" y="0"/>
                <a:ext cx="1143678" cy="200325"/>
              </a:xfrm>
              <a:custGeom>
                <a:avLst/>
                <a:gdLst/>
                <a:ahLst/>
                <a:cxnLst/>
                <a:rect l="l" t="t" r="r" b="b"/>
                <a:pathLst>
                  <a:path w="1143678" h="200325">
                    <a:moveTo>
                      <a:pt x="90926" y="0"/>
                    </a:moveTo>
                    <a:lnTo>
                      <a:pt x="1052752" y="0"/>
                    </a:lnTo>
                    <a:cubicBezTo>
                      <a:pt x="1076867" y="0"/>
                      <a:pt x="1099995" y="9580"/>
                      <a:pt x="1117047" y="26632"/>
                    </a:cubicBezTo>
                    <a:cubicBezTo>
                      <a:pt x="1134099" y="43684"/>
                      <a:pt x="1143678" y="66811"/>
                      <a:pt x="1143678" y="90926"/>
                    </a:cubicBezTo>
                    <a:lnTo>
                      <a:pt x="1143678" y="109399"/>
                    </a:lnTo>
                    <a:cubicBezTo>
                      <a:pt x="1143678" y="133514"/>
                      <a:pt x="1134099" y="156641"/>
                      <a:pt x="1117047" y="173693"/>
                    </a:cubicBezTo>
                    <a:cubicBezTo>
                      <a:pt x="1099995" y="190745"/>
                      <a:pt x="1076867" y="200325"/>
                      <a:pt x="1052752" y="200325"/>
                    </a:cubicBezTo>
                    <a:lnTo>
                      <a:pt x="90926" y="200325"/>
                    </a:lnTo>
                    <a:cubicBezTo>
                      <a:pt x="40709" y="200325"/>
                      <a:pt x="0" y="159616"/>
                      <a:pt x="0" y="109399"/>
                    </a:cubicBezTo>
                    <a:lnTo>
                      <a:pt x="0" y="90926"/>
                    </a:lnTo>
                    <a:cubicBezTo>
                      <a:pt x="0" y="66811"/>
                      <a:pt x="9580" y="43684"/>
                      <a:pt x="26632" y="26632"/>
                    </a:cubicBezTo>
                    <a:cubicBezTo>
                      <a:pt x="43684" y="9580"/>
                      <a:pt x="66811" y="0"/>
                      <a:pt x="90926" y="0"/>
                    </a:cubicBezTo>
                    <a:close/>
                  </a:path>
                </a:pathLst>
              </a:custGeom>
              <a:solidFill>
                <a:srgbClr val="47F4F4"/>
              </a:solidFill>
            </p:spPr>
            <p:txBody>
              <a:bodyPr/>
              <a:lstStyle/>
              <a:p>
                <a:endParaRPr lang="en-US"/>
              </a:p>
            </p:txBody>
          </p:sp>
          <p:sp>
            <p:nvSpPr>
              <p:cNvPr id="68" name="TextBox 68"/>
              <p:cNvSpPr txBox="1"/>
              <p:nvPr/>
            </p:nvSpPr>
            <p:spPr>
              <a:xfrm>
                <a:off x="0" y="-28575"/>
                <a:ext cx="1143678" cy="228900"/>
              </a:xfrm>
              <a:prstGeom prst="rect">
                <a:avLst/>
              </a:prstGeom>
            </p:spPr>
            <p:txBody>
              <a:bodyPr lIns="50800" tIns="50800" rIns="50800" bIns="50800" rtlCol="0" anchor="ctr"/>
              <a:lstStyle/>
              <a:p>
                <a:pPr algn="ctr">
                  <a:lnSpc>
                    <a:spcPts val="2816"/>
                  </a:lnSpc>
                </a:pPr>
                <a:endParaRPr/>
              </a:p>
            </p:txBody>
          </p:sp>
        </p:grpSp>
        <p:grpSp>
          <p:nvGrpSpPr>
            <p:cNvPr id="69" name="Group 69"/>
            <p:cNvGrpSpPr/>
            <p:nvPr/>
          </p:nvGrpSpPr>
          <p:grpSpPr>
            <a:xfrm>
              <a:off x="41467" y="35592"/>
              <a:ext cx="5706938" cy="942959"/>
              <a:chOff x="0" y="0"/>
              <a:chExt cx="1212396" cy="200325"/>
            </a:xfrm>
          </p:grpSpPr>
          <p:sp>
            <p:nvSpPr>
              <p:cNvPr id="70" name="Freeform 70"/>
              <p:cNvSpPr/>
              <p:nvPr/>
            </p:nvSpPr>
            <p:spPr>
              <a:xfrm>
                <a:off x="0" y="0"/>
                <a:ext cx="1212396" cy="200325"/>
              </a:xfrm>
              <a:custGeom>
                <a:avLst/>
                <a:gdLst/>
                <a:ahLst/>
                <a:cxnLst/>
                <a:rect l="l" t="t" r="r" b="b"/>
                <a:pathLst>
                  <a:path w="1212396" h="200325">
                    <a:moveTo>
                      <a:pt x="92247" y="0"/>
                    </a:moveTo>
                    <a:lnTo>
                      <a:pt x="1120149" y="0"/>
                    </a:lnTo>
                    <a:cubicBezTo>
                      <a:pt x="1144614" y="0"/>
                      <a:pt x="1168078" y="9719"/>
                      <a:pt x="1185378" y="27019"/>
                    </a:cubicBezTo>
                    <a:cubicBezTo>
                      <a:pt x="1202677" y="44318"/>
                      <a:pt x="1212396" y="67782"/>
                      <a:pt x="1212396" y="92247"/>
                    </a:cubicBezTo>
                    <a:lnTo>
                      <a:pt x="1212396" y="108077"/>
                    </a:lnTo>
                    <a:cubicBezTo>
                      <a:pt x="1212396" y="132543"/>
                      <a:pt x="1202677" y="156006"/>
                      <a:pt x="1185378" y="173306"/>
                    </a:cubicBezTo>
                    <a:cubicBezTo>
                      <a:pt x="1168078" y="190606"/>
                      <a:pt x="1144614" y="200325"/>
                      <a:pt x="1120149" y="200325"/>
                    </a:cubicBezTo>
                    <a:lnTo>
                      <a:pt x="92247" y="200325"/>
                    </a:lnTo>
                    <a:cubicBezTo>
                      <a:pt x="67782" y="200325"/>
                      <a:pt x="44318" y="190606"/>
                      <a:pt x="27019" y="173306"/>
                    </a:cubicBezTo>
                    <a:cubicBezTo>
                      <a:pt x="9719" y="156006"/>
                      <a:pt x="0" y="132543"/>
                      <a:pt x="0" y="108077"/>
                    </a:cubicBezTo>
                    <a:lnTo>
                      <a:pt x="0" y="92247"/>
                    </a:lnTo>
                    <a:cubicBezTo>
                      <a:pt x="0" y="67782"/>
                      <a:pt x="9719" y="44318"/>
                      <a:pt x="27019" y="27019"/>
                    </a:cubicBezTo>
                    <a:cubicBezTo>
                      <a:pt x="44318" y="9719"/>
                      <a:pt x="67782" y="0"/>
                      <a:pt x="92247" y="0"/>
                    </a:cubicBezTo>
                    <a:close/>
                  </a:path>
                </a:pathLst>
              </a:custGeom>
              <a:solidFill>
                <a:srgbClr val="124CCD"/>
              </a:solidFill>
            </p:spPr>
            <p:txBody>
              <a:bodyPr/>
              <a:lstStyle/>
              <a:p>
                <a:endParaRPr lang="en-US"/>
              </a:p>
            </p:txBody>
          </p:sp>
          <p:sp>
            <p:nvSpPr>
              <p:cNvPr id="71" name="TextBox 71"/>
              <p:cNvSpPr txBox="1"/>
              <p:nvPr/>
            </p:nvSpPr>
            <p:spPr>
              <a:xfrm>
                <a:off x="0" y="-28575"/>
                <a:ext cx="1212396" cy="228900"/>
              </a:xfrm>
              <a:prstGeom prst="rect">
                <a:avLst/>
              </a:prstGeom>
            </p:spPr>
            <p:txBody>
              <a:bodyPr lIns="50800" tIns="50800" rIns="50800" bIns="50800" rtlCol="0" anchor="ctr"/>
              <a:lstStyle/>
              <a:p>
                <a:pPr algn="ctr">
                  <a:lnSpc>
                    <a:spcPts val="2816"/>
                  </a:lnSpc>
                </a:pPr>
                <a:endParaRPr/>
              </a:p>
            </p:txBody>
          </p:sp>
        </p:grpSp>
        <p:sp>
          <p:nvSpPr>
            <p:cNvPr id="72" name="TextBox 72"/>
            <p:cNvSpPr txBox="1"/>
            <p:nvPr/>
          </p:nvSpPr>
          <p:spPr>
            <a:xfrm>
              <a:off x="409677" y="214972"/>
              <a:ext cx="4970517" cy="558800"/>
            </a:xfrm>
            <a:prstGeom prst="rect">
              <a:avLst/>
            </a:prstGeom>
          </p:spPr>
          <p:txBody>
            <a:bodyPr lIns="0" tIns="0" rIns="0" bIns="0" rtlCol="0" anchor="t">
              <a:spAutoFit/>
            </a:bodyPr>
            <a:lstStyle/>
            <a:p>
              <a:pPr marL="0" lvl="0" indent="0" algn="ctr">
                <a:lnSpc>
                  <a:spcPts val="2879"/>
                </a:lnSpc>
                <a:spcBef>
                  <a:spcPct val="0"/>
                </a:spcBef>
              </a:pPr>
              <a:r>
                <a:rPr lang="en-US" sz="2400">
                  <a:solidFill>
                    <a:srgbClr val="47F4F4"/>
                  </a:solidFill>
                  <a:latin typeface="Agrandir Wide Thin Bold"/>
                </a:rPr>
                <a:t>Holiday_Flag</a:t>
              </a:r>
            </a:p>
          </p:txBody>
        </p:sp>
      </p:grpSp>
      <p:sp>
        <p:nvSpPr>
          <p:cNvPr id="73" name="TextBox 73"/>
          <p:cNvSpPr txBox="1"/>
          <p:nvPr/>
        </p:nvSpPr>
        <p:spPr>
          <a:xfrm>
            <a:off x="1028432" y="5161336"/>
            <a:ext cx="4984988" cy="703988"/>
          </a:xfrm>
          <a:prstGeom prst="rect">
            <a:avLst/>
          </a:prstGeom>
        </p:spPr>
        <p:txBody>
          <a:bodyPr lIns="0" tIns="0" rIns="0" bIns="0" rtlCol="0" anchor="t">
            <a:spAutoFit/>
          </a:bodyPr>
          <a:lstStyle/>
          <a:p>
            <a:pPr algn="ctr">
              <a:lnSpc>
                <a:spcPts val="2816"/>
              </a:lnSpc>
            </a:pPr>
            <a:r>
              <a:rPr lang="en-US" sz="2200">
                <a:solidFill>
                  <a:srgbClr val="FFFFFF"/>
                </a:solidFill>
                <a:latin typeface="DM Sans"/>
              </a:rPr>
              <a:t>If special holiday week, then 1 </a:t>
            </a:r>
          </a:p>
          <a:p>
            <a:pPr marL="0" lvl="1" indent="0" algn="ctr">
              <a:lnSpc>
                <a:spcPts val="2816"/>
              </a:lnSpc>
              <a:spcBef>
                <a:spcPct val="0"/>
              </a:spcBef>
            </a:pPr>
            <a:r>
              <a:rPr lang="en-US" sz="2200">
                <a:solidFill>
                  <a:srgbClr val="FFFFFF"/>
                </a:solidFill>
                <a:latin typeface="DM Sans"/>
              </a:rPr>
              <a:t>else  0 for non-holiday week</a:t>
            </a:r>
          </a:p>
        </p:txBody>
      </p:sp>
      <p:grpSp>
        <p:nvGrpSpPr>
          <p:cNvPr id="74" name="Group 74"/>
          <p:cNvGrpSpPr/>
          <p:nvPr/>
        </p:nvGrpSpPr>
        <p:grpSpPr>
          <a:xfrm>
            <a:off x="12599827" y="4419791"/>
            <a:ext cx="4342404" cy="760608"/>
            <a:chOff x="0" y="0"/>
            <a:chExt cx="5789872" cy="1014144"/>
          </a:xfrm>
        </p:grpSpPr>
        <p:grpSp>
          <p:nvGrpSpPr>
            <p:cNvPr id="75" name="Group 75"/>
            <p:cNvGrpSpPr/>
            <p:nvPr/>
          </p:nvGrpSpPr>
          <p:grpSpPr>
            <a:xfrm>
              <a:off x="0" y="0"/>
              <a:ext cx="5789872" cy="1014144"/>
              <a:chOff x="0" y="0"/>
              <a:chExt cx="1143678" cy="200325"/>
            </a:xfrm>
          </p:grpSpPr>
          <p:sp>
            <p:nvSpPr>
              <p:cNvPr id="76" name="Freeform 76"/>
              <p:cNvSpPr/>
              <p:nvPr/>
            </p:nvSpPr>
            <p:spPr>
              <a:xfrm>
                <a:off x="0" y="0"/>
                <a:ext cx="1143678" cy="200325"/>
              </a:xfrm>
              <a:custGeom>
                <a:avLst/>
                <a:gdLst/>
                <a:ahLst/>
                <a:cxnLst/>
                <a:rect l="l" t="t" r="r" b="b"/>
                <a:pathLst>
                  <a:path w="1143678" h="200325">
                    <a:moveTo>
                      <a:pt x="90926" y="0"/>
                    </a:moveTo>
                    <a:lnTo>
                      <a:pt x="1052752" y="0"/>
                    </a:lnTo>
                    <a:cubicBezTo>
                      <a:pt x="1076867" y="0"/>
                      <a:pt x="1099995" y="9580"/>
                      <a:pt x="1117047" y="26632"/>
                    </a:cubicBezTo>
                    <a:cubicBezTo>
                      <a:pt x="1134099" y="43684"/>
                      <a:pt x="1143678" y="66811"/>
                      <a:pt x="1143678" y="90926"/>
                    </a:cubicBezTo>
                    <a:lnTo>
                      <a:pt x="1143678" y="109399"/>
                    </a:lnTo>
                    <a:cubicBezTo>
                      <a:pt x="1143678" y="133514"/>
                      <a:pt x="1134099" y="156641"/>
                      <a:pt x="1117047" y="173693"/>
                    </a:cubicBezTo>
                    <a:cubicBezTo>
                      <a:pt x="1099995" y="190745"/>
                      <a:pt x="1076867" y="200325"/>
                      <a:pt x="1052752" y="200325"/>
                    </a:cubicBezTo>
                    <a:lnTo>
                      <a:pt x="90926" y="200325"/>
                    </a:lnTo>
                    <a:cubicBezTo>
                      <a:pt x="40709" y="200325"/>
                      <a:pt x="0" y="159616"/>
                      <a:pt x="0" y="109399"/>
                    </a:cubicBezTo>
                    <a:lnTo>
                      <a:pt x="0" y="90926"/>
                    </a:lnTo>
                    <a:cubicBezTo>
                      <a:pt x="0" y="66811"/>
                      <a:pt x="9580" y="43684"/>
                      <a:pt x="26632" y="26632"/>
                    </a:cubicBezTo>
                    <a:cubicBezTo>
                      <a:pt x="43684" y="9580"/>
                      <a:pt x="66811" y="0"/>
                      <a:pt x="90926" y="0"/>
                    </a:cubicBezTo>
                    <a:close/>
                  </a:path>
                </a:pathLst>
              </a:custGeom>
              <a:solidFill>
                <a:srgbClr val="47F4F4"/>
              </a:solidFill>
            </p:spPr>
            <p:txBody>
              <a:bodyPr/>
              <a:lstStyle/>
              <a:p>
                <a:endParaRPr lang="en-US"/>
              </a:p>
            </p:txBody>
          </p:sp>
          <p:sp>
            <p:nvSpPr>
              <p:cNvPr id="77" name="TextBox 77"/>
              <p:cNvSpPr txBox="1"/>
              <p:nvPr/>
            </p:nvSpPr>
            <p:spPr>
              <a:xfrm>
                <a:off x="0" y="-28575"/>
                <a:ext cx="1143678" cy="228900"/>
              </a:xfrm>
              <a:prstGeom prst="rect">
                <a:avLst/>
              </a:prstGeom>
            </p:spPr>
            <p:txBody>
              <a:bodyPr lIns="50800" tIns="50800" rIns="50800" bIns="50800" rtlCol="0" anchor="ctr"/>
              <a:lstStyle/>
              <a:p>
                <a:pPr algn="ctr">
                  <a:lnSpc>
                    <a:spcPts val="2816"/>
                  </a:lnSpc>
                </a:pPr>
                <a:endParaRPr/>
              </a:p>
            </p:txBody>
          </p:sp>
        </p:grpSp>
        <p:grpSp>
          <p:nvGrpSpPr>
            <p:cNvPr id="78" name="Group 78"/>
            <p:cNvGrpSpPr/>
            <p:nvPr/>
          </p:nvGrpSpPr>
          <p:grpSpPr>
            <a:xfrm>
              <a:off x="41467" y="35592"/>
              <a:ext cx="5706938" cy="942959"/>
              <a:chOff x="0" y="0"/>
              <a:chExt cx="1212396" cy="200325"/>
            </a:xfrm>
          </p:grpSpPr>
          <p:sp>
            <p:nvSpPr>
              <p:cNvPr id="79" name="Freeform 79"/>
              <p:cNvSpPr/>
              <p:nvPr/>
            </p:nvSpPr>
            <p:spPr>
              <a:xfrm>
                <a:off x="0" y="0"/>
                <a:ext cx="1212396" cy="200325"/>
              </a:xfrm>
              <a:custGeom>
                <a:avLst/>
                <a:gdLst/>
                <a:ahLst/>
                <a:cxnLst/>
                <a:rect l="l" t="t" r="r" b="b"/>
                <a:pathLst>
                  <a:path w="1212396" h="200325">
                    <a:moveTo>
                      <a:pt x="92247" y="0"/>
                    </a:moveTo>
                    <a:lnTo>
                      <a:pt x="1120149" y="0"/>
                    </a:lnTo>
                    <a:cubicBezTo>
                      <a:pt x="1144614" y="0"/>
                      <a:pt x="1168078" y="9719"/>
                      <a:pt x="1185378" y="27019"/>
                    </a:cubicBezTo>
                    <a:cubicBezTo>
                      <a:pt x="1202677" y="44318"/>
                      <a:pt x="1212396" y="67782"/>
                      <a:pt x="1212396" y="92247"/>
                    </a:cubicBezTo>
                    <a:lnTo>
                      <a:pt x="1212396" y="108077"/>
                    </a:lnTo>
                    <a:cubicBezTo>
                      <a:pt x="1212396" y="132543"/>
                      <a:pt x="1202677" y="156006"/>
                      <a:pt x="1185378" y="173306"/>
                    </a:cubicBezTo>
                    <a:cubicBezTo>
                      <a:pt x="1168078" y="190606"/>
                      <a:pt x="1144614" y="200325"/>
                      <a:pt x="1120149" y="200325"/>
                    </a:cubicBezTo>
                    <a:lnTo>
                      <a:pt x="92247" y="200325"/>
                    </a:lnTo>
                    <a:cubicBezTo>
                      <a:pt x="67782" y="200325"/>
                      <a:pt x="44318" y="190606"/>
                      <a:pt x="27019" y="173306"/>
                    </a:cubicBezTo>
                    <a:cubicBezTo>
                      <a:pt x="9719" y="156006"/>
                      <a:pt x="0" y="132543"/>
                      <a:pt x="0" y="108077"/>
                    </a:cubicBezTo>
                    <a:lnTo>
                      <a:pt x="0" y="92247"/>
                    </a:lnTo>
                    <a:cubicBezTo>
                      <a:pt x="0" y="67782"/>
                      <a:pt x="9719" y="44318"/>
                      <a:pt x="27019" y="27019"/>
                    </a:cubicBezTo>
                    <a:cubicBezTo>
                      <a:pt x="44318" y="9719"/>
                      <a:pt x="67782" y="0"/>
                      <a:pt x="92247" y="0"/>
                    </a:cubicBezTo>
                    <a:close/>
                  </a:path>
                </a:pathLst>
              </a:custGeom>
              <a:solidFill>
                <a:srgbClr val="124CCD"/>
              </a:solidFill>
            </p:spPr>
            <p:txBody>
              <a:bodyPr/>
              <a:lstStyle/>
              <a:p>
                <a:endParaRPr lang="en-US"/>
              </a:p>
            </p:txBody>
          </p:sp>
          <p:sp>
            <p:nvSpPr>
              <p:cNvPr id="80" name="TextBox 80"/>
              <p:cNvSpPr txBox="1"/>
              <p:nvPr/>
            </p:nvSpPr>
            <p:spPr>
              <a:xfrm>
                <a:off x="0" y="-28575"/>
                <a:ext cx="1212396" cy="228900"/>
              </a:xfrm>
              <a:prstGeom prst="rect">
                <a:avLst/>
              </a:prstGeom>
            </p:spPr>
            <p:txBody>
              <a:bodyPr lIns="50800" tIns="50800" rIns="50800" bIns="50800" rtlCol="0" anchor="ctr"/>
              <a:lstStyle/>
              <a:p>
                <a:pPr algn="ctr">
                  <a:lnSpc>
                    <a:spcPts val="2816"/>
                  </a:lnSpc>
                </a:pPr>
                <a:endParaRPr/>
              </a:p>
            </p:txBody>
          </p:sp>
        </p:grpSp>
        <p:sp>
          <p:nvSpPr>
            <p:cNvPr id="81" name="TextBox 81"/>
            <p:cNvSpPr txBox="1"/>
            <p:nvPr/>
          </p:nvSpPr>
          <p:spPr>
            <a:xfrm>
              <a:off x="409677" y="214972"/>
              <a:ext cx="4970517" cy="558800"/>
            </a:xfrm>
            <a:prstGeom prst="rect">
              <a:avLst/>
            </a:prstGeom>
          </p:spPr>
          <p:txBody>
            <a:bodyPr lIns="0" tIns="0" rIns="0" bIns="0" rtlCol="0" anchor="t">
              <a:spAutoFit/>
            </a:bodyPr>
            <a:lstStyle/>
            <a:p>
              <a:pPr marL="0" lvl="0" indent="0" algn="ctr">
                <a:lnSpc>
                  <a:spcPts val="2879"/>
                </a:lnSpc>
                <a:spcBef>
                  <a:spcPct val="0"/>
                </a:spcBef>
              </a:pPr>
              <a:r>
                <a:rPr lang="en-US" sz="2400">
                  <a:solidFill>
                    <a:srgbClr val="47F4F4"/>
                  </a:solidFill>
                  <a:latin typeface="Agrandir Wide Thin Bold"/>
                </a:rPr>
                <a:t>Temperature</a:t>
              </a:r>
            </a:p>
          </p:txBody>
        </p:sp>
      </p:grpSp>
      <p:sp>
        <p:nvSpPr>
          <p:cNvPr id="82" name="TextBox 82"/>
          <p:cNvSpPr txBox="1"/>
          <p:nvPr/>
        </p:nvSpPr>
        <p:spPr>
          <a:xfrm>
            <a:off x="12278535" y="5332798"/>
            <a:ext cx="4984988" cy="355105"/>
          </a:xfrm>
          <a:prstGeom prst="rect">
            <a:avLst/>
          </a:prstGeom>
        </p:spPr>
        <p:txBody>
          <a:bodyPr lIns="0" tIns="0" rIns="0" bIns="0" rtlCol="0" anchor="t">
            <a:spAutoFit/>
          </a:bodyPr>
          <a:lstStyle/>
          <a:p>
            <a:pPr marL="0" lvl="1" indent="0" algn="ctr">
              <a:lnSpc>
                <a:spcPts val="2816"/>
              </a:lnSpc>
              <a:spcBef>
                <a:spcPct val="0"/>
              </a:spcBef>
            </a:pPr>
            <a:r>
              <a:rPr lang="en-US" sz="2200">
                <a:solidFill>
                  <a:srgbClr val="FFFFFF"/>
                </a:solidFill>
                <a:latin typeface="DM Sans"/>
              </a:rPr>
              <a:t>Temperature on the day of the sale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24CC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457871"/>
            <a:chOff x="0" y="0"/>
            <a:chExt cx="24384000" cy="5943828"/>
          </a:xfrm>
        </p:grpSpPr>
        <p:pic>
          <p:nvPicPr>
            <p:cNvPr id="3" name="Picture 3"/>
            <p:cNvPicPr>
              <a:picLocks noChangeAspect="1"/>
            </p:cNvPicPr>
            <p:nvPr/>
          </p:nvPicPr>
          <p:blipFill>
            <a:blip r:embed="rId2">
              <a:alphaModFix amt="27000"/>
            </a:blip>
            <a:srcRect t="31723" b="31723"/>
            <a:stretch>
              <a:fillRect/>
            </a:stretch>
          </p:blipFill>
          <p:spPr>
            <a:xfrm>
              <a:off x="0" y="0"/>
              <a:ext cx="24384000" cy="5943828"/>
            </a:xfrm>
            <a:prstGeom prst="rect">
              <a:avLst/>
            </a:prstGeom>
          </p:spPr>
        </p:pic>
      </p:grpSp>
      <p:sp>
        <p:nvSpPr>
          <p:cNvPr id="4" name="Freeform 4"/>
          <p:cNvSpPr/>
          <p:nvPr/>
        </p:nvSpPr>
        <p:spPr>
          <a:xfrm>
            <a:off x="8011122" y="4568713"/>
            <a:ext cx="2265757" cy="2253398"/>
          </a:xfrm>
          <a:custGeom>
            <a:avLst/>
            <a:gdLst/>
            <a:ahLst/>
            <a:cxnLst/>
            <a:rect l="l" t="t" r="r" b="b"/>
            <a:pathLst>
              <a:path w="2265757" h="2253398">
                <a:moveTo>
                  <a:pt x="0" y="0"/>
                </a:moveTo>
                <a:lnTo>
                  <a:pt x="2265756" y="0"/>
                </a:lnTo>
                <a:lnTo>
                  <a:pt x="2265756" y="2253398"/>
                </a:lnTo>
                <a:lnTo>
                  <a:pt x="0" y="22533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2192083" y="4765357"/>
            <a:ext cx="2041796" cy="2056755"/>
          </a:xfrm>
          <a:custGeom>
            <a:avLst/>
            <a:gdLst/>
            <a:ahLst/>
            <a:cxnLst/>
            <a:rect l="l" t="t" r="r" b="b"/>
            <a:pathLst>
              <a:path w="2041796" h="2056755">
                <a:moveTo>
                  <a:pt x="0" y="0"/>
                </a:moveTo>
                <a:lnTo>
                  <a:pt x="2041796" y="0"/>
                </a:lnTo>
                <a:lnTo>
                  <a:pt x="2041796" y="2056754"/>
                </a:lnTo>
                <a:lnTo>
                  <a:pt x="0" y="20567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4443985" y="4873939"/>
            <a:ext cx="1947867" cy="1965738"/>
          </a:xfrm>
          <a:custGeom>
            <a:avLst/>
            <a:gdLst/>
            <a:ahLst/>
            <a:cxnLst/>
            <a:rect l="l" t="t" r="r" b="b"/>
            <a:pathLst>
              <a:path w="1947867" h="1965738">
                <a:moveTo>
                  <a:pt x="0" y="0"/>
                </a:moveTo>
                <a:lnTo>
                  <a:pt x="1947868" y="0"/>
                </a:lnTo>
                <a:lnTo>
                  <a:pt x="1947868" y="1965738"/>
                </a:lnTo>
                <a:lnTo>
                  <a:pt x="0" y="19657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AutoShape 7"/>
          <p:cNvSpPr/>
          <p:nvPr/>
        </p:nvSpPr>
        <p:spPr>
          <a:xfrm>
            <a:off x="6078875" y="4499670"/>
            <a:ext cx="0" cy="5429993"/>
          </a:xfrm>
          <a:prstGeom prst="line">
            <a:avLst/>
          </a:prstGeom>
          <a:ln w="28575" cap="flat">
            <a:solidFill>
              <a:srgbClr val="47F4F4"/>
            </a:solidFill>
            <a:prstDash val="solid"/>
            <a:headEnd type="none" w="sm" len="sm"/>
            <a:tailEnd type="none" w="sm" len="sm"/>
          </a:ln>
        </p:spPr>
        <p:txBody>
          <a:bodyPr/>
          <a:lstStyle/>
          <a:p>
            <a:endParaRPr lang="en-US"/>
          </a:p>
        </p:txBody>
      </p:sp>
      <p:sp>
        <p:nvSpPr>
          <p:cNvPr id="8" name="AutoShape 8"/>
          <p:cNvSpPr/>
          <p:nvPr/>
        </p:nvSpPr>
        <p:spPr>
          <a:xfrm>
            <a:off x="12187237" y="4457871"/>
            <a:ext cx="0" cy="5429993"/>
          </a:xfrm>
          <a:prstGeom prst="line">
            <a:avLst/>
          </a:prstGeom>
          <a:ln w="28575" cap="flat">
            <a:solidFill>
              <a:srgbClr val="47F4F4"/>
            </a:solidFill>
            <a:prstDash val="solid"/>
            <a:headEnd type="none" w="sm" len="sm"/>
            <a:tailEnd type="none" w="sm" len="sm"/>
          </a:ln>
        </p:spPr>
        <p:txBody>
          <a:bodyPr/>
          <a:lstStyle/>
          <a:p>
            <a:endParaRPr lang="en-US"/>
          </a:p>
        </p:txBody>
      </p:sp>
      <p:sp>
        <p:nvSpPr>
          <p:cNvPr id="9" name="TextBox 9"/>
          <p:cNvSpPr txBox="1"/>
          <p:nvPr/>
        </p:nvSpPr>
        <p:spPr>
          <a:xfrm>
            <a:off x="720487" y="8046214"/>
            <a:ext cx="4984988" cy="1052871"/>
          </a:xfrm>
          <a:prstGeom prst="rect">
            <a:avLst/>
          </a:prstGeom>
        </p:spPr>
        <p:txBody>
          <a:bodyPr lIns="0" tIns="0" rIns="0" bIns="0" rtlCol="0" anchor="t">
            <a:spAutoFit/>
          </a:bodyPr>
          <a:lstStyle/>
          <a:p>
            <a:pPr marL="0" lvl="1" indent="0" algn="ctr">
              <a:lnSpc>
                <a:spcPts val="2816"/>
              </a:lnSpc>
              <a:spcBef>
                <a:spcPct val="0"/>
              </a:spcBef>
            </a:pPr>
            <a:r>
              <a:rPr lang="en-US" sz="2200">
                <a:solidFill>
                  <a:srgbClr val="FFFFFF"/>
                </a:solidFill>
                <a:latin typeface="DM Sans"/>
              </a:rPr>
              <a:t>Predict weekly sales while interpreting the effect of the holiday season on sales.</a:t>
            </a:r>
          </a:p>
        </p:txBody>
      </p:sp>
      <p:grpSp>
        <p:nvGrpSpPr>
          <p:cNvPr id="10" name="Group 10"/>
          <p:cNvGrpSpPr/>
          <p:nvPr/>
        </p:nvGrpSpPr>
        <p:grpSpPr>
          <a:xfrm>
            <a:off x="6651506" y="7615483"/>
            <a:ext cx="4984988" cy="1483601"/>
            <a:chOff x="0" y="0"/>
            <a:chExt cx="6646650" cy="1978135"/>
          </a:xfrm>
        </p:grpSpPr>
        <p:sp>
          <p:nvSpPr>
            <p:cNvPr id="11" name="TextBox 11"/>
            <p:cNvSpPr txBox="1"/>
            <p:nvPr/>
          </p:nvSpPr>
          <p:spPr>
            <a:xfrm>
              <a:off x="838067" y="-76200"/>
              <a:ext cx="4970517" cy="1041400"/>
            </a:xfrm>
            <a:prstGeom prst="rect">
              <a:avLst/>
            </a:prstGeom>
          </p:spPr>
          <p:txBody>
            <a:bodyPr lIns="0" tIns="0" rIns="0" bIns="0" rtlCol="0" anchor="t">
              <a:spAutoFit/>
            </a:bodyPr>
            <a:lstStyle/>
            <a:p>
              <a:pPr marL="0" lvl="0" indent="0" algn="ctr">
                <a:lnSpc>
                  <a:spcPts val="2879"/>
                </a:lnSpc>
                <a:spcBef>
                  <a:spcPct val="0"/>
                </a:spcBef>
              </a:pPr>
              <a:r>
                <a:rPr lang="en-US" sz="2400">
                  <a:solidFill>
                    <a:srgbClr val="47F4F4"/>
                  </a:solidFill>
                  <a:latin typeface="Agrandir Wide Thin Bold"/>
                </a:rPr>
                <a:t>Quarterly Growth rates</a:t>
              </a:r>
            </a:p>
          </p:txBody>
        </p:sp>
        <p:sp>
          <p:nvSpPr>
            <p:cNvPr id="12" name="TextBox 12"/>
            <p:cNvSpPr txBox="1"/>
            <p:nvPr/>
          </p:nvSpPr>
          <p:spPr>
            <a:xfrm>
              <a:off x="0" y="1049009"/>
              <a:ext cx="6646650" cy="929126"/>
            </a:xfrm>
            <a:prstGeom prst="rect">
              <a:avLst/>
            </a:prstGeom>
          </p:spPr>
          <p:txBody>
            <a:bodyPr lIns="0" tIns="0" rIns="0" bIns="0" rtlCol="0" anchor="t">
              <a:spAutoFit/>
            </a:bodyPr>
            <a:lstStyle/>
            <a:p>
              <a:pPr marL="0" lvl="1" indent="0" algn="ctr">
                <a:lnSpc>
                  <a:spcPts val="2816"/>
                </a:lnSpc>
                <a:spcBef>
                  <a:spcPct val="0"/>
                </a:spcBef>
              </a:pPr>
              <a:r>
                <a:rPr lang="en-US" sz="2200">
                  <a:solidFill>
                    <a:srgbClr val="FFFFFF"/>
                  </a:solidFill>
                  <a:latin typeface="DM Sans"/>
                </a:rPr>
                <a:t>Calculating the quarterly growth rates for each store.</a:t>
              </a:r>
            </a:p>
          </p:txBody>
        </p:sp>
      </p:grpSp>
      <p:grpSp>
        <p:nvGrpSpPr>
          <p:cNvPr id="13" name="Group 13"/>
          <p:cNvGrpSpPr/>
          <p:nvPr/>
        </p:nvGrpSpPr>
        <p:grpSpPr>
          <a:xfrm>
            <a:off x="12925425" y="7615483"/>
            <a:ext cx="4984988" cy="1483601"/>
            <a:chOff x="0" y="0"/>
            <a:chExt cx="6646650" cy="1978135"/>
          </a:xfrm>
        </p:grpSpPr>
        <p:sp>
          <p:nvSpPr>
            <p:cNvPr id="14" name="TextBox 14"/>
            <p:cNvSpPr txBox="1"/>
            <p:nvPr/>
          </p:nvSpPr>
          <p:spPr>
            <a:xfrm>
              <a:off x="838067" y="-76200"/>
              <a:ext cx="4970517" cy="1041400"/>
            </a:xfrm>
            <a:prstGeom prst="rect">
              <a:avLst/>
            </a:prstGeom>
          </p:spPr>
          <p:txBody>
            <a:bodyPr lIns="0" tIns="0" rIns="0" bIns="0" rtlCol="0" anchor="t">
              <a:spAutoFit/>
            </a:bodyPr>
            <a:lstStyle/>
            <a:p>
              <a:pPr marL="0" lvl="0" indent="0" algn="ctr">
                <a:lnSpc>
                  <a:spcPts val="2879"/>
                </a:lnSpc>
                <a:spcBef>
                  <a:spcPct val="0"/>
                </a:spcBef>
              </a:pPr>
              <a:r>
                <a:rPr lang="en-US" sz="2400">
                  <a:solidFill>
                    <a:srgbClr val="47F4F4"/>
                  </a:solidFill>
                  <a:latin typeface="Agrandir Wide Thin Bold"/>
                </a:rPr>
                <a:t>Forecast weekly sales</a:t>
              </a:r>
            </a:p>
          </p:txBody>
        </p:sp>
        <p:sp>
          <p:nvSpPr>
            <p:cNvPr id="15" name="TextBox 15"/>
            <p:cNvSpPr txBox="1"/>
            <p:nvPr/>
          </p:nvSpPr>
          <p:spPr>
            <a:xfrm>
              <a:off x="0" y="1049009"/>
              <a:ext cx="6646650" cy="929126"/>
            </a:xfrm>
            <a:prstGeom prst="rect">
              <a:avLst/>
            </a:prstGeom>
          </p:spPr>
          <p:txBody>
            <a:bodyPr lIns="0" tIns="0" rIns="0" bIns="0" rtlCol="0" anchor="t">
              <a:spAutoFit/>
            </a:bodyPr>
            <a:lstStyle/>
            <a:p>
              <a:pPr marL="0" lvl="1" indent="0" algn="ctr">
                <a:lnSpc>
                  <a:spcPts val="2816"/>
                </a:lnSpc>
                <a:spcBef>
                  <a:spcPct val="0"/>
                </a:spcBef>
              </a:pPr>
              <a:r>
                <a:rPr lang="en-US" sz="2200">
                  <a:solidFill>
                    <a:srgbClr val="FFFFFF"/>
                  </a:solidFill>
                  <a:latin typeface="DM Sans"/>
                </a:rPr>
                <a:t>Utilize time series analysis to forecast weekly sales.</a:t>
              </a:r>
            </a:p>
          </p:txBody>
        </p:sp>
      </p:grpSp>
      <p:grpSp>
        <p:nvGrpSpPr>
          <p:cNvPr id="16" name="Group 16"/>
          <p:cNvGrpSpPr/>
          <p:nvPr/>
        </p:nvGrpSpPr>
        <p:grpSpPr>
          <a:xfrm>
            <a:off x="357337" y="357337"/>
            <a:ext cx="17573326" cy="657076"/>
            <a:chOff x="0" y="0"/>
            <a:chExt cx="23431102" cy="876101"/>
          </a:xfrm>
        </p:grpSpPr>
        <p:sp>
          <p:nvSpPr>
            <p:cNvPr id="17" name="AutoShape 17"/>
            <p:cNvSpPr/>
            <p:nvPr/>
          </p:nvSpPr>
          <p:spPr>
            <a:xfrm>
              <a:off x="19050" y="0"/>
              <a:ext cx="23393002" cy="0"/>
            </a:xfrm>
            <a:prstGeom prst="line">
              <a:avLst/>
            </a:prstGeom>
            <a:ln w="38100" cap="flat">
              <a:solidFill>
                <a:srgbClr val="47F4F4"/>
              </a:solidFill>
              <a:prstDash val="solid"/>
              <a:headEnd type="none" w="sm" len="sm"/>
              <a:tailEnd type="none" w="sm" len="sm"/>
            </a:ln>
          </p:spPr>
          <p:txBody>
            <a:bodyPr/>
            <a:lstStyle/>
            <a:p>
              <a:endParaRPr lang="en-US"/>
            </a:p>
          </p:txBody>
        </p:sp>
        <p:sp>
          <p:nvSpPr>
            <p:cNvPr id="18" name="AutoShape 18"/>
            <p:cNvSpPr/>
            <p:nvPr/>
          </p:nvSpPr>
          <p:spPr>
            <a:xfrm rot="5400000">
              <a:off x="-419000" y="419000"/>
              <a:ext cx="876101" cy="0"/>
            </a:xfrm>
            <a:prstGeom prst="line">
              <a:avLst/>
            </a:prstGeom>
            <a:ln w="38100" cap="flat">
              <a:solidFill>
                <a:srgbClr val="47F4F4"/>
              </a:solidFill>
              <a:prstDash val="solid"/>
              <a:headEnd type="none" w="sm" len="sm"/>
              <a:tailEnd type="none" w="sm" len="sm"/>
            </a:ln>
          </p:spPr>
          <p:txBody>
            <a:bodyPr/>
            <a:lstStyle/>
            <a:p>
              <a:endParaRPr lang="en-US"/>
            </a:p>
          </p:txBody>
        </p:sp>
        <p:sp>
          <p:nvSpPr>
            <p:cNvPr id="19" name="AutoShape 19"/>
            <p:cNvSpPr/>
            <p:nvPr/>
          </p:nvSpPr>
          <p:spPr>
            <a:xfrm rot="5400000">
              <a:off x="22974001" y="419000"/>
              <a:ext cx="876101" cy="0"/>
            </a:xfrm>
            <a:prstGeom prst="line">
              <a:avLst/>
            </a:prstGeom>
            <a:ln w="38100" cap="flat">
              <a:solidFill>
                <a:srgbClr val="47F4F4"/>
              </a:solidFill>
              <a:prstDash val="solid"/>
              <a:headEnd type="none" w="sm" len="sm"/>
              <a:tailEnd type="none" w="sm" len="sm"/>
            </a:ln>
          </p:spPr>
          <p:txBody>
            <a:bodyPr/>
            <a:lstStyle/>
            <a:p>
              <a:endParaRPr lang="en-US"/>
            </a:p>
          </p:txBody>
        </p:sp>
      </p:grpSp>
      <p:grpSp>
        <p:nvGrpSpPr>
          <p:cNvPr id="20" name="Group 20"/>
          <p:cNvGrpSpPr/>
          <p:nvPr/>
        </p:nvGrpSpPr>
        <p:grpSpPr>
          <a:xfrm rot="-10800000">
            <a:off x="357337" y="9272588"/>
            <a:ext cx="17573326" cy="657076"/>
            <a:chOff x="0" y="0"/>
            <a:chExt cx="23431102" cy="876101"/>
          </a:xfrm>
        </p:grpSpPr>
        <p:sp>
          <p:nvSpPr>
            <p:cNvPr id="21" name="AutoShape 21"/>
            <p:cNvSpPr/>
            <p:nvPr/>
          </p:nvSpPr>
          <p:spPr>
            <a:xfrm>
              <a:off x="19050" y="0"/>
              <a:ext cx="23393002" cy="0"/>
            </a:xfrm>
            <a:prstGeom prst="line">
              <a:avLst/>
            </a:prstGeom>
            <a:ln w="38100" cap="flat">
              <a:solidFill>
                <a:srgbClr val="47F4F4"/>
              </a:solidFill>
              <a:prstDash val="solid"/>
              <a:headEnd type="none" w="sm" len="sm"/>
              <a:tailEnd type="none" w="sm" len="sm"/>
            </a:ln>
          </p:spPr>
          <p:txBody>
            <a:bodyPr/>
            <a:lstStyle/>
            <a:p>
              <a:endParaRPr lang="en-US"/>
            </a:p>
          </p:txBody>
        </p:sp>
        <p:sp>
          <p:nvSpPr>
            <p:cNvPr id="22" name="AutoShape 22"/>
            <p:cNvSpPr/>
            <p:nvPr/>
          </p:nvSpPr>
          <p:spPr>
            <a:xfrm rot="5400000">
              <a:off x="-419000" y="419000"/>
              <a:ext cx="876101" cy="0"/>
            </a:xfrm>
            <a:prstGeom prst="line">
              <a:avLst/>
            </a:prstGeom>
            <a:ln w="38100" cap="flat">
              <a:solidFill>
                <a:srgbClr val="47F4F4"/>
              </a:solidFill>
              <a:prstDash val="solid"/>
              <a:headEnd type="none" w="sm" len="sm"/>
              <a:tailEnd type="none" w="sm" len="sm"/>
            </a:ln>
          </p:spPr>
          <p:txBody>
            <a:bodyPr/>
            <a:lstStyle/>
            <a:p>
              <a:endParaRPr lang="en-US"/>
            </a:p>
          </p:txBody>
        </p:sp>
        <p:sp>
          <p:nvSpPr>
            <p:cNvPr id="23" name="AutoShape 23"/>
            <p:cNvSpPr/>
            <p:nvPr/>
          </p:nvSpPr>
          <p:spPr>
            <a:xfrm rot="5400000">
              <a:off x="22974001" y="419000"/>
              <a:ext cx="876101" cy="0"/>
            </a:xfrm>
            <a:prstGeom prst="line">
              <a:avLst/>
            </a:prstGeom>
            <a:ln w="38100" cap="flat">
              <a:solidFill>
                <a:srgbClr val="47F4F4"/>
              </a:solidFill>
              <a:prstDash val="solid"/>
              <a:headEnd type="none" w="sm" len="sm"/>
              <a:tailEnd type="none" w="sm" len="sm"/>
            </a:ln>
          </p:spPr>
          <p:txBody>
            <a:bodyPr/>
            <a:lstStyle/>
            <a:p>
              <a:endParaRPr lang="en-US"/>
            </a:p>
          </p:txBody>
        </p:sp>
      </p:grpSp>
      <p:sp>
        <p:nvSpPr>
          <p:cNvPr id="24" name="TextBox 24"/>
          <p:cNvSpPr txBox="1"/>
          <p:nvPr/>
        </p:nvSpPr>
        <p:spPr>
          <a:xfrm>
            <a:off x="1349037" y="7493764"/>
            <a:ext cx="3727888" cy="438150"/>
          </a:xfrm>
          <a:prstGeom prst="rect">
            <a:avLst/>
          </a:prstGeom>
        </p:spPr>
        <p:txBody>
          <a:bodyPr lIns="0" tIns="0" rIns="0" bIns="0" rtlCol="0" anchor="t">
            <a:spAutoFit/>
          </a:bodyPr>
          <a:lstStyle/>
          <a:p>
            <a:pPr marL="0" lvl="0" indent="0" algn="ctr">
              <a:lnSpc>
                <a:spcPts val="2879"/>
              </a:lnSpc>
              <a:spcBef>
                <a:spcPct val="0"/>
              </a:spcBef>
            </a:pPr>
            <a:r>
              <a:rPr lang="en-US" sz="2400">
                <a:solidFill>
                  <a:srgbClr val="47F4F4"/>
                </a:solidFill>
                <a:latin typeface="Agrandir Wide Thin Bold"/>
              </a:rPr>
              <a:t>Store Sales</a:t>
            </a:r>
          </a:p>
        </p:txBody>
      </p:sp>
      <p:sp>
        <p:nvSpPr>
          <p:cNvPr id="25" name="TextBox 25"/>
          <p:cNvSpPr txBox="1"/>
          <p:nvPr/>
        </p:nvSpPr>
        <p:spPr>
          <a:xfrm>
            <a:off x="957827" y="1202751"/>
            <a:ext cx="16372345" cy="1524000"/>
          </a:xfrm>
          <a:prstGeom prst="rect">
            <a:avLst/>
          </a:prstGeom>
        </p:spPr>
        <p:txBody>
          <a:bodyPr lIns="0" tIns="0" rIns="0" bIns="0" rtlCol="0" anchor="t">
            <a:spAutoFit/>
          </a:bodyPr>
          <a:lstStyle/>
          <a:p>
            <a:pPr marL="0" lvl="0" indent="0" algn="ctr">
              <a:lnSpc>
                <a:spcPts val="10199"/>
              </a:lnSpc>
              <a:spcBef>
                <a:spcPct val="0"/>
              </a:spcBef>
            </a:pPr>
            <a:r>
              <a:rPr lang="en-US" sz="8499">
                <a:solidFill>
                  <a:srgbClr val="FFFFFF"/>
                </a:solidFill>
                <a:latin typeface="Agrandir Wide Thin Bold"/>
              </a:rPr>
              <a:t>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24CCD"/>
        </a:solidFill>
        <a:effectLst/>
      </p:bgPr>
    </p:bg>
    <p:spTree>
      <p:nvGrpSpPr>
        <p:cNvPr id="1" name=""/>
        <p:cNvGrpSpPr/>
        <p:nvPr/>
      </p:nvGrpSpPr>
      <p:grpSpPr>
        <a:xfrm>
          <a:off x="0" y="0"/>
          <a:ext cx="0" cy="0"/>
          <a:chOff x="0" y="0"/>
          <a:chExt cx="0" cy="0"/>
        </a:xfrm>
      </p:grpSpPr>
      <p:sp>
        <p:nvSpPr>
          <p:cNvPr id="2" name="Freeform 2"/>
          <p:cNvSpPr/>
          <p:nvPr/>
        </p:nvSpPr>
        <p:spPr>
          <a:xfrm>
            <a:off x="1028700" y="2963529"/>
            <a:ext cx="9528010" cy="4265105"/>
          </a:xfrm>
          <a:custGeom>
            <a:avLst/>
            <a:gdLst/>
            <a:ahLst/>
            <a:cxnLst/>
            <a:rect l="l" t="t" r="r" b="b"/>
            <a:pathLst>
              <a:path w="9528010" h="4265105">
                <a:moveTo>
                  <a:pt x="0" y="0"/>
                </a:moveTo>
                <a:lnTo>
                  <a:pt x="9528010" y="0"/>
                </a:lnTo>
                <a:lnTo>
                  <a:pt x="9528010" y="4265105"/>
                </a:lnTo>
                <a:lnTo>
                  <a:pt x="0" y="426510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841257" y="447675"/>
            <a:ext cx="4605486" cy="1000125"/>
          </a:xfrm>
          <a:prstGeom prst="rect">
            <a:avLst/>
          </a:prstGeom>
        </p:spPr>
        <p:txBody>
          <a:bodyPr lIns="0" tIns="0" rIns="0" bIns="0" rtlCol="0" anchor="t">
            <a:spAutoFit/>
          </a:bodyPr>
          <a:lstStyle/>
          <a:p>
            <a:pPr marL="0" lvl="0" indent="0" algn="ctr">
              <a:lnSpc>
                <a:spcPts val="6650"/>
              </a:lnSpc>
              <a:spcBef>
                <a:spcPct val="0"/>
              </a:spcBef>
            </a:pPr>
            <a:r>
              <a:rPr lang="en-US" sz="5542">
                <a:solidFill>
                  <a:srgbClr val="FFFFFF"/>
                </a:solidFill>
                <a:latin typeface="Agrandir Wide Thin Bold"/>
              </a:rPr>
              <a:t>S</a:t>
            </a:r>
            <a:r>
              <a:rPr lang="en-US" sz="5542" u="none" strike="noStrike">
                <a:solidFill>
                  <a:srgbClr val="FFFFFF"/>
                </a:solidFill>
                <a:latin typeface="Agrandir Wide Thin Bold"/>
              </a:rPr>
              <a:t>tore Sales</a:t>
            </a:r>
          </a:p>
        </p:txBody>
      </p:sp>
      <p:sp>
        <p:nvSpPr>
          <p:cNvPr id="4" name="TextBox 4"/>
          <p:cNvSpPr txBox="1"/>
          <p:nvPr/>
        </p:nvSpPr>
        <p:spPr>
          <a:xfrm>
            <a:off x="10950477" y="3614831"/>
            <a:ext cx="6702590" cy="2547742"/>
          </a:xfrm>
          <a:prstGeom prst="rect">
            <a:avLst/>
          </a:prstGeom>
        </p:spPr>
        <p:txBody>
          <a:bodyPr lIns="0" tIns="0" rIns="0" bIns="0" rtlCol="0" anchor="t">
            <a:spAutoFit/>
          </a:bodyPr>
          <a:lstStyle/>
          <a:p>
            <a:pPr algn="ctr">
              <a:lnSpc>
                <a:spcPts val="4113"/>
              </a:lnSpc>
            </a:pPr>
            <a:r>
              <a:rPr lang="en-US" sz="2937">
                <a:solidFill>
                  <a:srgbClr val="FFFFFF"/>
                </a:solidFill>
                <a:latin typeface="Canva Sans"/>
              </a:rPr>
              <a:t>Insights on total sales:</a:t>
            </a:r>
          </a:p>
          <a:p>
            <a:pPr marL="634308" lvl="1" indent="-317154" algn="just">
              <a:lnSpc>
                <a:spcPts val="4113"/>
              </a:lnSpc>
              <a:buFont typeface="Arial"/>
              <a:buChar char="•"/>
            </a:pPr>
            <a:r>
              <a:rPr lang="en-US" sz="2937">
                <a:solidFill>
                  <a:srgbClr val="FFFFFF"/>
                </a:solidFill>
                <a:latin typeface="Canva Sans"/>
              </a:rPr>
              <a:t>Store with maximum sales: 20</a:t>
            </a:r>
          </a:p>
          <a:p>
            <a:pPr marL="634308" lvl="1" indent="-317154" algn="just">
              <a:lnSpc>
                <a:spcPts val="4113"/>
              </a:lnSpc>
              <a:buFont typeface="Arial"/>
              <a:buChar char="•"/>
            </a:pPr>
            <a:r>
              <a:rPr lang="en-US" sz="2937">
                <a:solidFill>
                  <a:srgbClr val="FFFFFF"/>
                </a:solidFill>
                <a:latin typeface="Canva Sans"/>
              </a:rPr>
              <a:t>Maximum sales: $301,397,792.46 </a:t>
            </a:r>
          </a:p>
          <a:p>
            <a:pPr marL="634308" lvl="1" indent="-317154" algn="just">
              <a:lnSpc>
                <a:spcPts val="4113"/>
              </a:lnSpc>
              <a:buFont typeface="Arial"/>
              <a:buChar char="•"/>
            </a:pPr>
            <a:r>
              <a:rPr lang="en-US" sz="2937">
                <a:solidFill>
                  <a:srgbClr val="FFFFFF"/>
                </a:solidFill>
                <a:latin typeface="Canva Sans"/>
              </a:rPr>
              <a:t>Store with minimum sales: 33</a:t>
            </a:r>
          </a:p>
          <a:p>
            <a:pPr marL="634308" lvl="1" indent="-317154" algn="just">
              <a:lnSpc>
                <a:spcPts val="4113"/>
              </a:lnSpc>
              <a:buFont typeface="Arial"/>
              <a:buChar char="•"/>
            </a:pPr>
            <a:r>
              <a:rPr lang="en-US" sz="2937">
                <a:solidFill>
                  <a:srgbClr val="FFFFFF"/>
                </a:solidFill>
                <a:latin typeface="Canva Sans"/>
              </a:rPr>
              <a:t>Minimum sales: $37,160,221.96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24CCD"/>
        </a:solidFill>
        <a:effectLst/>
      </p:bgPr>
    </p:bg>
    <p:spTree>
      <p:nvGrpSpPr>
        <p:cNvPr id="1" name=""/>
        <p:cNvGrpSpPr/>
        <p:nvPr/>
      </p:nvGrpSpPr>
      <p:grpSpPr>
        <a:xfrm>
          <a:off x="0" y="0"/>
          <a:ext cx="0" cy="0"/>
          <a:chOff x="0" y="0"/>
          <a:chExt cx="0" cy="0"/>
        </a:xfrm>
      </p:grpSpPr>
      <p:sp>
        <p:nvSpPr>
          <p:cNvPr id="2" name="Freeform 2"/>
          <p:cNvSpPr/>
          <p:nvPr/>
        </p:nvSpPr>
        <p:spPr>
          <a:xfrm>
            <a:off x="7731319" y="3032568"/>
            <a:ext cx="9527981" cy="4221865"/>
          </a:xfrm>
          <a:custGeom>
            <a:avLst/>
            <a:gdLst/>
            <a:ahLst/>
            <a:cxnLst/>
            <a:rect l="l" t="t" r="r" b="b"/>
            <a:pathLst>
              <a:path w="9527981" h="4221865">
                <a:moveTo>
                  <a:pt x="0" y="0"/>
                </a:moveTo>
                <a:lnTo>
                  <a:pt x="9527981" y="0"/>
                </a:lnTo>
                <a:lnTo>
                  <a:pt x="9527981" y="4221864"/>
                </a:lnTo>
                <a:lnTo>
                  <a:pt x="0" y="422186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112453" y="443593"/>
            <a:ext cx="8094039" cy="1624401"/>
          </a:xfrm>
          <a:prstGeom prst="rect">
            <a:avLst/>
          </a:prstGeom>
        </p:spPr>
        <p:txBody>
          <a:bodyPr lIns="0" tIns="0" rIns="0" bIns="0" rtlCol="0" anchor="t">
            <a:spAutoFit/>
          </a:bodyPr>
          <a:lstStyle/>
          <a:p>
            <a:pPr marL="0" lvl="0" indent="0" algn="ctr">
              <a:lnSpc>
                <a:spcPts val="6016"/>
              </a:lnSpc>
              <a:spcBef>
                <a:spcPct val="0"/>
              </a:spcBef>
            </a:pPr>
            <a:r>
              <a:rPr lang="en-US" sz="4297">
                <a:solidFill>
                  <a:srgbClr val="FFFFFF"/>
                </a:solidFill>
                <a:latin typeface="Agrandir Wide Thin Bold"/>
              </a:rPr>
              <a:t>Store standard distribution</a:t>
            </a:r>
          </a:p>
        </p:txBody>
      </p:sp>
      <p:sp>
        <p:nvSpPr>
          <p:cNvPr id="4" name="TextBox 4"/>
          <p:cNvSpPr txBox="1"/>
          <p:nvPr/>
        </p:nvSpPr>
        <p:spPr>
          <a:xfrm>
            <a:off x="634933" y="3249930"/>
            <a:ext cx="6484898" cy="3749040"/>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FFFFFF"/>
                </a:solidFill>
                <a:latin typeface="Canva Sans"/>
              </a:rPr>
              <a:t>In order to better understand store to store behavior, we calculated the standard distribution of sales for each store.</a:t>
            </a:r>
          </a:p>
          <a:p>
            <a:pPr marL="518160" lvl="1" indent="-259080" algn="just">
              <a:lnSpc>
                <a:spcPts val="3359"/>
              </a:lnSpc>
              <a:buFont typeface="Arial"/>
              <a:buChar char="•"/>
            </a:pPr>
            <a:r>
              <a:rPr lang="en-US" sz="2400">
                <a:solidFill>
                  <a:srgbClr val="FFFFFF"/>
                </a:solidFill>
                <a:latin typeface="Canva Sans"/>
              </a:rPr>
              <a:t>Store 14 has the highest standard deviation in sales with the among being $317,570.</a:t>
            </a:r>
          </a:p>
          <a:p>
            <a:pPr marL="518160" lvl="1" indent="-259080" algn="just">
              <a:lnSpc>
                <a:spcPts val="3359"/>
              </a:lnSpc>
              <a:buFont typeface="Arial"/>
              <a:buChar char="•"/>
            </a:pPr>
            <a:r>
              <a:rPr lang="en-US" sz="2400">
                <a:solidFill>
                  <a:srgbClr val="FFFFFF"/>
                </a:solidFill>
                <a:latin typeface="Canva Sans"/>
              </a:rPr>
              <a:t>This analysis allows for benchmarking goals to be set for each individual store.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1237</Words>
  <Application>Microsoft Office PowerPoint</Application>
  <PresentationFormat>Custom</PresentationFormat>
  <Paragraphs>130</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DM Sans</vt:lpstr>
      <vt:lpstr>DM Sans Bold</vt:lpstr>
      <vt:lpstr>Arial</vt:lpstr>
      <vt:lpstr>Agrandir Wide Thin</vt:lpstr>
      <vt:lpstr>Calibri</vt:lpstr>
      <vt:lpstr>Agrandir Wide Thin Bold</vt:lpstr>
      <vt:lpstr>Canva Sans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Blue and Turquoise Modern Geometric Company Timeline Presentation</dc:title>
  <cp:lastModifiedBy>AKSHAYA S</cp:lastModifiedBy>
  <cp:revision>1</cp:revision>
  <dcterms:created xsi:type="dcterms:W3CDTF">2006-08-16T00:00:00Z</dcterms:created>
  <dcterms:modified xsi:type="dcterms:W3CDTF">2024-09-27T15:55:23Z</dcterms:modified>
  <dc:identifier>DAGEBPGF2H0</dc:identifier>
</cp:coreProperties>
</file>